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7"/>
  </p:notesMasterIdLst>
  <p:handoutMasterIdLst>
    <p:handoutMasterId r:id="rId22"/>
  </p:handoutMasterIdLst>
  <p:sldIdLst>
    <p:sldId id="287" r:id="rId4"/>
    <p:sldId id="282" r:id="rId5"/>
    <p:sldId id="329" r:id="rId6"/>
    <p:sldId id="313" r:id="rId8"/>
    <p:sldId id="314" r:id="rId9"/>
    <p:sldId id="315" r:id="rId10"/>
    <p:sldId id="316" r:id="rId11"/>
    <p:sldId id="317" r:id="rId12"/>
    <p:sldId id="257" r:id="rId13"/>
    <p:sldId id="318" r:id="rId14"/>
    <p:sldId id="319" r:id="rId15"/>
    <p:sldId id="305" r:id="rId16"/>
    <p:sldId id="325" r:id="rId17"/>
    <p:sldId id="306" r:id="rId18"/>
    <p:sldId id="307" r:id="rId19"/>
    <p:sldId id="326" r:id="rId20"/>
    <p:sldId id="331" r:id="rId21"/>
  </p:sldIdLst>
  <p:sldSz cx="9144000" cy="5143500" type="screen16x9"/>
  <p:notesSz cx="6858000" cy="9144000"/>
  <p:custDataLst>
    <p:tags r:id="rId2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1" orient="horz" pos="1572" userDrawn="1">
          <p15:clr>
            <a:srgbClr val="A4A3A4"/>
          </p15:clr>
        </p15:guide>
        <p15:guide id="2" pos="2868" userDrawn="1">
          <p15:clr>
            <a:srgbClr val="A4A3A4"/>
          </p15:clr>
        </p15:guide>
        <p15:guide id="3" pos="1928" userDrawn="1">
          <p15:clr>
            <a:srgbClr val="A4A3A4"/>
          </p15:clr>
        </p15:guide>
        <p15:guide id="4" orient="horz" pos="784" userDrawn="1">
          <p15:clr>
            <a:srgbClr val="A4A3A4"/>
          </p15:clr>
        </p15:guide>
        <p15:guide id="5" orient="horz" pos="2730" userDrawn="1">
          <p15:clr>
            <a:srgbClr val="A4A3A4"/>
          </p15:clr>
        </p15:guide>
        <p15:guide id="6" pos="720" userDrawn="1">
          <p15:clr>
            <a:srgbClr val="A4A3A4"/>
          </p15:clr>
        </p15:guide>
        <p15:guide id="7" pos="51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B34EF"/>
    <a:srgbClr val="F3D8AE"/>
    <a:srgbClr val="920A1E"/>
    <a:srgbClr val="E3BA09"/>
    <a:srgbClr val="0132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29" autoAdjust="0"/>
    <p:restoredTop sz="87371" autoAdjust="0"/>
  </p:normalViewPr>
  <p:slideViewPr>
    <p:cSldViewPr snapToGrid="0" showGuides="1">
      <p:cViewPr varScale="1">
        <p:scale>
          <a:sx n="127" d="100"/>
          <a:sy n="127" d="100"/>
        </p:scale>
        <p:origin x="-1080" y="-96"/>
      </p:cViewPr>
      <p:guideLst>
        <p:guide orient="horz" pos="1620"/>
        <p:guide pos="2880"/>
        <p:guide orient="horz" pos="1572"/>
        <p:guide pos="2868"/>
        <p:guide pos="1928"/>
        <p:guide orient="horz" pos="784"/>
        <p:guide orient="horz" pos="2730"/>
        <p:guide pos="720"/>
        <p:guide pos="51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6" Type="http://schemas.openxmlformats.org/officeDocument/2006/relationships/tags" Target="tags/tag27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587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84F2819D-76F5-4AB2-A4E3-54A396BD8AB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1" y="8685214"/>
            <a:ext cx="2971800" cy="458787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4"/>
            <a:ext cx="2971800" cy="458787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FC200948-6657-4133-B530-44452FDC800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71800" cy="4587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28" tIns="45714" rIns="91428" bIns="45714" rtlCol="0"/>
          <a:lstStyle>
            <a:lvl1pPr algn="r">
              <a:defRPr sz="1200"/>
            </a:lvl1pPr>
          </a:lstStyle>
          <a:p>
            <a:fld id="{1767CC0D-5B99-476D-A4F5-6626DC20EFD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6280" y="1143000"/>
            <a:ext cx="548544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8" tIns="45714" rIns="91428" bIns="45714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28" tIns="45714" rIns="91428" bIns="45714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1" y="8685214"/>
            <a:ext cx="2971800" cy="458787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4"/>
            <a:ext cx="2971800" cy="458787"/>
          </a:xfrm>
          <a:prstGeom prst="rect">
            <a:avLst/>
          </a:prstGeom>
        </p:spPr>
        <p:txBody>
          <a:bodyPr vert="horz" lIns="91428" tIns="45714" rIns="91428" bIns="45714" rtlCol="0" anchor="b"/>
          <a:lstStyle>
            <a:lvl1pPr algn="r">
              <a:defRPr sz="1200"/>
            </a:lvl1pPr>
          </a:lstStyle>
          <a:p>
            <a:fld id="{8FFCBD53-73FB-4639-8BCB-2AEA60E122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5" Type="http://schemas.openxmlformats.org/officeDocument/2006/relationships/tags" Target="../tags/tag26.xml"/><Relationship Id="rId4" Type="http://schemas.openxmlformats.org/officeDocument/2006/relationships/tags" Target="../tags/tag25.xml"/><Relationship Id="rId3" Type="http://schemas.openxmlformats.org/officeDocument/2006/relationships/tags" Target="../tags/tag2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0">
              <a:defRPr/>
            </a:pPr>
            <a:fld id="{CD277E16-3478-4C8B-ACE0-E64617C3F1B3}" type="slidenum">
              <a:rPr lang="en-US">
                <a:solidFill>
                  <a:prstClr val="black"/>
                </a:solidFill>
                <a:latin typeface="Calibri" panose="020F0502020204030204"/>
              </a:rPr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参考许月桥老师</a:t>
            </a:r>
            <a:r>
              <a:rPr lang="en-US" altLang="zh-CN" dirty="0"/>
              <a:t>《</a:t>
            </a:r>
            <a:r>
              <a:rPr lang="zh-CN" altLang="en-US" dirty="0"/>
              <a:t>列宁与十月革命</a:t>
            </a:r>
            <a:r>
              <a:rPr lang="en-US" altLang="zh-CN" dirty="0"/>
              <a:t>》</a:t>
            </a:r>
            <a:r>
              <a:rPr lang="zh-CN" altLang="en-US" dirty="0"/>
              <a:t>课件第</a:t>
            </a:r>
            <a:r>
              <a:rPr lang="en-US" altLang="zh-CN" dirty="0"/>
              <a:t>13</a:t>
            </a:r>
            <a:r>
              <a:rPr lang="zh-CN" altLang="en-US" dirty="0"/>
              <a:t>页，</a:t>
            </a:r>
            <a:r>
              <a:rPr lang="en-US" altLang="zh-CN" dirty="0"/>
              <a:t>http://www.zxls.com/generation/2021/12/24/305589.html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914400">
              <a:defRPr/>
            </a:pPr>
            <a:fld id="{8FFCBD53-73FB-4639-8BCB-2AEA60E122A4}" type="slidenum">
              <a:rPr lang="zh-CN" altLang="en-US">
                <a:solidFill>
                  <a:prstClr val="black"/>
                </a:solidFill>
                <a:latin typeface="等线" panose="02010600030101010101" charset="-122"/>
                <a:ea typeface="等线" panose="02010600030101010101" charset="-122"/>
              </a:rPr>
            </a:fld>
            <a:endParaRPr lang="zh-CN" altLang="en-US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  <p:custDataLst>
              <p:tags r:id="rId3"/>
            </p:custDataLst>
          </p:nvPr>
        </p:nvSpPr>
        <p:spPr>
          <a:xfrm>
            <a:off x="381533" y="685800"/>
            <a:ext cx="6094934" cy="3429000"/>
          </a:xfrm>
        </p:spPr>
      </p:sp>
      <p:sp>
        <p:nvSpPr>
          <p:cNvPr id="19458" name="备注占位符 2"/>
          <p:cNvSpPr txBox="1"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19459" name="灯片编号占位符 3"/>
          <p:cNvSpPr>
            <a:spLocks noGrp="1"/>
          </p:cNvSpPr>
          <p:nvPr>
            <p:ph type="sldNum" sz="quarter" idx="10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en-US" altLang="zh-CN" sz="1200"/>
            </a:fld>
            <a:endParaRPr lang="en-US" altLang="zh-CN" sz="120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参考李陈老师</a:t>
            </a:r>
            <a:r>
              <a:rPr lang="en-US" altLang="zh-CN" dirty="0"/>
              <a:t>《</a:t>
            </a:r>
            <a:r>
              <a:rPr lang="zh-CN" altLang="en-US" dirty="0"/>
              <a:t>列宁与十月革命</a:t>
            </a:r>
            <a:r>
              <a:rPr lang="en-US" altLang="zh-CN" dirty="0"/>
              <a:t>》</a:t>
            </a:r>
            <a:r>
              <a:rPr lang="zh-CN" altLang="en-US" dirty="0"/>
              <a:t>课件第</a:t>
            </a:r>
            <a:r>
              <a:rPr lang="en-US" altLang="zh-CN" dirty="0"/>
              <a:t>16</a:t>
            </a:r>
            <a:r>
              <a:rPr lang="zh-CN" altLang="en-US" dirty="0"/>
              <a:t>页，</a:t>
            </a:r>
            <a:r>
              <a:rPr lang="en-US" altLang="zh-CN" dirty="0"/>
              <a:t>http://www.zxls.com/generation/2021/12/09/303240.html</a:t>
            </a: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FFCBD53-73FB-4639-8BCB-2AEA60E122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277E16-3478-4C8B-ACE0-E64617C3F1B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277E16-3478-4C8B-ACE0-E64617C3F1B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参考李晓玲老师</a:t>
            </a:r>
            <a:r>
              <a:rPr lang="en-US" altLang="zh-CN" dirty="0"/>
              <a:t>《</a:t>
            </a:r>
            <a:r>
              <a:rPr lang="zh-CN" altLang="en-US" dirty="0"/>
              <a:t>列宁与十月革命</a:t>
            </a:r>
            <a:r>
              <a:rPr lang="en-US" altLang="zh-CN" dirty="0"/>
              <a:t>》</a:t>
            </a:r>
            <a:r>
              <a:rPr lang="zh-CN" altLang="en-US" dirty="0"/>
              <a:t>课件第</a:t>
            </a:r>
            <a:r>
              <a:rPr lang="en-US" altLang="zh-CN" dirty="0"/>
              <a:t>9</a:t>
            </a:r>
            <a:r>
              <a:rPr lang="zh-CN" altLang="en-US" dirty="0"/>
              <a:t>页，</a:t>
            </a:r>
            <a:r>
              <a:rPr lang="en-US" altLang="zh-CN" dirty="0"/>
              <a:t>http://www.zxls.com/generation/2021/10/18/293841.html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277E16-3478-4C8B-ACE0-E64617C3F1B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277E16-3478-4C8B-ACE0-E64617C3F1B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D277E16-3478-4C8B-ACE0-E64617C3F1B3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参考张梦鸽老师</a:t>
            </a:r>
            <a:r>
              <a:rPr lang="en-US" altLang="zh-CN" dirty="0"/>
              <a:t>《</a:t>
            </a:r>
            <a:r>
              <a:rPr lang="zh-CN" altLang="en-US" dirty="0"/>
              <a:t>列宁与十月革命</a:t>
            </a:r>
            <a:r>
              <a:rPr lang="en-US" altLang="zh-CN" dirty="0"/>
              <a:t>》</a:t>
            </a:r>
            <a:r>
              <a:rPr lang="zh-CN" altLang="en-US" dirty="0"/>
              <a:t>课件第</a:t>
            </a:r>
            <a:r>
              <a:rPr lang="en-US" altLang="zh-CN" dirty="0"/>
              <a:t>9</a:t>
            </a:r>
            <a:r>
              <a:rPr lang="zh-CN" altLang="en-US" dirty="0"/>
              <a:t>页，</a:t>
            </a:r>
            <a:r>
              <a:rPr lang="en-US" altLang="zh-CN" dirty="0"/>
              <a:t>http://www.zxls.com/generation/2020/11/17/234967.html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CBD53-73FB-4639-8BCB-2AEA60E122A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dirty="0"/>
              <a:t>参考李陈老师</a:t>
            </a:r>
            <a:r>
              <a:rPr lang="en-US" altLang="zh-CN" dirty="0"/>
              <a:t>《</a:t>
            </a:r>
            <a:r>
              <a:rPr lang="zh-CN" altLang="en-US" dirty="0"/>
              <a:t>列宁与十月革命</a:t>
            </a:r>
            <a:r>
              <a:rPr lang="en-US" altLang="zh-CN" dirty="0"/>
              <a:t>》</a:t>
            </a:r>
            <a:r>
              <a:rPr lang="zh-CN" altLang="en-US" dirty="0"/>
              <a:t>课件第</a:t>
            </a:r>
            <a:r>
              <a:rPr lang="en-US" altLang="zh-CN" dirty="0"/>
              <a:t>12</a:t>
            </a:r>
            <a:r>
              <a:rPr lang="zh-CN" altLang="en-US" dirty="0"/>
              <a:t>页，</a:t>
            </a:r>
            <a:r>
              <a:rPr lang="en-US" altLang="zh-CN" dirty="0"/>
              <a:t>http://www.zxls.com/generation/2021/12/09/303240.html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CBD53-73FB-4639-8BCB-2AEA60E122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FFCBD53-73FB-4639-8BCB-2AEA60E122A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 rotWithShape="1">
          <a:blip r:embed="rId2" cstate="screen"/>
          <a:srcRect/>
          <a:stretch>
            <a:fillRect/>
          </a:stretch>
        </p:blipFill>
        <p:spPr>
          <a:xfrm flipH="1">
            <a:off x="0" y="0"/>
            <a:ext cx="9140483" cy="5144399"/>
          </a:xfrm>
          <a:prstGeom prst="rect">
            <a:avLst/>
          </a:prstGeom>
        </p:spPr>
      </p:pic>
      <p:sp>
        <p:nvSpPr>
          <p:cNvPr id="7" name="矩形 6"/>
          <p:cNvSpPr/>
          <p:nvPr userDrawn="1"/>
        </p:nvSpPr>
        <p:spPr>
          <a:xfrm>
            <a:off x="171450" y="110311"/>
            <a:ext cx="8825163" cy="4923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pic>
        <p:nvPicPr>
          <p:cNvPr id="8" name="图片 7" descr="背景图案&#10;&#10;描述已自动生成"/>
          <p:cNvPicPr>
            <a:picLocks noChangeAspect="1"/>
          </p:cNvPicPr>
          <p:nvPr userDrawn="1"/>
        </p:nvPicPr>
        <p:blipFill rotWithShape="1">
          <a:blip r:embed="rId3" cstate="screen">
            <a:alphaModFix amt="50000"/>
          </a:blip>
          <a:srcRect/>
          <a:stretch>
            <a:fillRect/>
          </a:stretch>
        </p:blipFill>
        <p:spPr>
          <a:xfrm>
            <a:off x="12032" y="-1"/>
            <a:ext cx="9144000" cy="5144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015"/>
            <a:ext cx="2057400" cy="4389411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015"/>
            <a:ext cx="6019800" cy="4389411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8097"/>
            <a:ext cx="2133600" cy="273892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8097"/>
            <a:ext cx="2895600" cy="273892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8097"/>
            <a:ext cx="2133600" cy="273892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21F4DE79-510C-4E05-8B2D-8C2C1DCF650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50C8D65-86EF-4AE9-AD8D-51A68C0F289E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959291" y="5055562"/>
            <a:ext cx="1350150" cy="121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2.xml"/><Relationship Id="rId8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0.xml"/><Relationship Id="rId6" Type="http://schemas.openxmlformats.org/officeDocument/2006/relationships/slideLayout" Target="../slideLayouts/slideLayout9.xml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4" Type="http://schemas.openxmlformats.org/officeDocument/2006/relationships/theme" Target="../theme/theme2.xml"/><Relationship Id="rId13" Type="http://schemas.openxmlformats.org/officeDocument/2006/relationships/image" Target="../media/image5.png"/><Relationship Id="rId12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14.xml"/><Relationship Id="rId10" Type="http://schemas.openxmlformats.org/officeDocument/2006/relationships/slideLayout" Target="../slideLayouts/slideLayout13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 userDrawn="1"/>
        </p:nvPicPr>
        <p:blipFill>
          <a:blip r:embed="rId4"/>
          <a:srcRect t="17557" b="14742"/>
          <a:stretch>
            <a:fillRect/>
          </a:stretch>
        </p:blipFill>
        <p:spPr>
          <a:xfrm>
            <a:off x="520898" y="196770"/>
            <a:ext cx="8102204" cy="475059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/>
          <p:cNvPicPr>
            <a:picLocks noChangeAspect="1"/>
          </p:cNvPicPr>
          <p:nvPr userDrawn="1"/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2385417" y="959154"/>
            <a:ext cx="4373165" cy="74890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 userDrawn="1"/>
        </p:nvSpPr>
        <p:spPr>
          <a:xfrm>
            <a:off x="3383867" y="1017621"/>
            <a:ext cx="2376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/>
            <a:r>
              <a:rPr lang="zh-CN" altLang="en-US" sz="2800" b="1" dirty="0" smtClean="0">
                <a:latin typeface="黑体" panose="02010609060101010101" charset="-122"/>
                <a:ea typeface="黑体" panose="02010609060101010101" charset="-122"/>
              </a:rPr>
              <a:t>课后作业</a:t>
            </a:r>
            <a:endParaRPr lang="zh-CN" altLang="en-US" sz="2800" b="1" dirty="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15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515" y="51470"/>
            <a:ext cx="1440270" cy="581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</p:sldLayoutIdLst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4.xml"/><Relationship Id="rId3" Type="http://schemas.openxmlformats.org/officeDocument/2006/relationships/tags" Target="../tags/tag4.xml"/><Relationship Id="rId2" Type="http://schemas.openxmlformats.org/officeDocument/2006/relationships/image" Target="../media/image24.jpe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4.xml"/><Relationship Id="rId2" Type="http://schemas.openxmlformats.org/officeDocument/2006/relationships/tags" Target="../tags/tag5.xml"/><Relationship Id="rId1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tags" Target="../tags/tag10.xml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9" Type="http://schemas.openxmlformats.org/officeDocument/2006/relationships/notesSlide" Target="../notesSlides/notesSlide11.xml"/><Relationship Id="rId18" Type="http://schemas.openxmlformats.org/officeDocument/2006/relationships/slideLayout" Target="../slideLayouts/slideLayout4.xml"/><Relationship Id="rId17" Type="http://schemas.openxmlformats.org/officeDocument/2006/relationships/tags" Target="../tags/tag23.xml"/><Relationship Id="rId16" Type="http://schemas.openxmlformats.org/officeDocument/2006/relationships/tags" Target="../tags/tag22.xml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7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4.xml"/><Relationship Id="rId2" Type="http://schemas.microsoft.com/office/2007/relationships/hdphoto" Target="../media/image27.wdp"/><Relationship Id="rId1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microsoft.com/office/2007/relationships/hdphoto" Target="../media/image30.wdp"/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hyperlink" Target="http://hist.cersp.com/tsls/200707/7051_8.html" TargetMode="Externa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image" Target="../media/image38.png"/><Relationship Id="rId8" Type="http://schemas.openxmlformats.org/officeDocument/2006/relationships/image" Target="../media/image37.png"/><Relationship Id="rId7" Type="http://schemas.openxmlformats.org/officeDocument/2006/relationships/oleObject" Target="../embeddings/oleObject1.bin"/><Relationship Id="rId6" Type="http://schemas.openxmlformats.org/officeDocument/2006/relationships/image" Target="../media/image36.jpeg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2" Type="http://schemas.openxmlformats.org/officeDocument/2006/relationships/vmlDrawing" Target="../drawings/vmlDrawing1.vml"/><Relationship Id="rId11" Type="http://schemas.openxmlformats.org/officeDocument/2006/relationships/slideLayout" Target="../slideLayouts/slideLayout4.xml"/><Relationship Id="rId10" Type="http://schemas.openxmlformats.org/officeDocument/2006/relationships/image" Target="../media/image39.jpeg"/><Relationship Id="rId1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tags" Target="../tags/tag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4.png"/><Relationship Id="rId1" Type="http://schemas.openxmlformats.org/officeDocument/2006/relationships/image" Target="../media/image1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4.xml"/><Relationship Id="rId2" Type="http://schemas.microsoft.com/office/2007/relationships/hdphoto" Target="../media/image19.wdp"/><Relationship Id="rId1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3.xml"/><Relationship Id="rId3" Type="http://schemas.microsoft.com/office/2007/relationships/hdphoto" Target="../media/image22.wdp"/><Relationship Id="rId2" Type="http://schemas.openxmlformats.org/officeDocument/2006/relationships/image" Target="../media/image21.png"/><Relationship Id="rId1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13335" y="780849"/>
            <a:ext cx="9156383" cy="3312795"/>
          </a:xfrm>
          <a:prstGeom prst="rect">
            <a:avLst/>
          </a:prstGeom>
          <a:solidFill>
            <a:schemeClr val="bg1">
              <a:alpha val="5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25" b="0" i="0" u="none" strike="noStrike" kern="1200" cap="none" spc="-15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7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第</a:t>
            </a:r>
            <a:r>
              <a:rPr kumimoji="0" lang="en-US" altLang="zh-CN" sz="67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9</a:t>
            </a:r>
            <a:r>
              <a:rPr kumimoji="0" lang="zh-CN" altLang="en-US" sz="67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课 </a:t>
            </a:r>
            <a:endParaRPr kumimoji="0" lang="zh-CN" altLang="en-US" sz="675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75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列宁与十月革命</a:t>
            </a:r>
            <a:endParaRPr kumimoji="0" lang="en-US" altLang="zh-CN" sz="675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675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120" y="0"/>
            <a:ext cx="7699375" cy="5144770"/>
          </a:xfrm>
          <a:prstGeom prst="roundRect">
            <a:avLst>
              <a:gd name="adj" fmla="val 0"/>
            </a:avLst>
          </a:prstGeom>
          <a:noFill/>
          <a:ln>
            <a:noFill/>
          </a:ln>
          <a:effectLst>
            <a:outerShdw blurRad="50800" sx="101000" sy="101000" algn="ctr" rotWithShape="0">
              <a:prstClr val="black">
                <a:alpha val="28000"/>
              </a:prstClr>
            </a:outerShdw>
          </a:effectLst>
        </p:spPr>
      </p:pic>
      <p:sp>
        <p:nvSpPr>
          <p:cNvPr id="24" name="TextBox 44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 txBox="1"/>
          <p:nvPr/>
        </p:nvSpPr>
        <p:spPr>
          <a:xfrm>
            <a:off x="261605" y="112903"/>
            <a:ext cx="12115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50" b="0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</a:defRPr>
            </a:lvl1pPr>
          </a:lstStyle>
          <a:p>
            <a:r>
              <a:rPr lang="zh-CN" altLang="en-US" dirty="0">
                <a:sym typeface="inpin heiti" panose="00000500000000000000" pitchFamily="2" charset="-122"/>
              </a:rPr>
              <a:t>实验</a:t>
            </a:r>
            <a:endParaRPr lang="en-US" altLang="zh-CN" dirty="0">
              <a:sym typeface="inpin heiti" panose="00000500000000000000" pitchFamily="2" charset="-122"/>
            </a:endParaRPr>
          </a:p>
          <a:p>
            <a:r>
              <a:rPr lang="zh-CN" altLang="en-US" dirty="0">
                <a:sym typeface="inpin heiti" panose="00000500000000000000" pitchFamily="2" charset="-122"/>
              </a:rPr>
              <a:t>过程</a:t>
            </a:r>
            <a:endParaRPr lang="en-US" dirty="0">
              <a:sym typeface="inpin heiti" panose="00000500000000000000" pitchFamily="2" charset="-122"/>
            </a:endParaRPr>
          </a:p>
        </p:txBody>
      </p:sp>
      <p:sp>
        <p:nvSpPr>
          <p:cNvPr id="13" name="Rectangle 38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/>
          <p:nvPr/>
        </p:nvSpPr>
        <p:spPr>
          <a:xfrm>
            <a:off x="289228" y="3884551"/>
            <a:ext cx="1382951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事件进程</a:t>
            </a:r>
            <a:endParaRPr kumimoji="0" lang="zh-CN" altLang="en-US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</p:txBody>
      </p:sp>
      <p:sp>
        <p:nvSpPr>
          <p:cNvPr id="48" name="矩形 3"/>
          <p:cNvSpPr/>
          <p:nvPr/>
        </p:nvSpPr>
        <p:spPr>
          <a:xfrm>
            <a:off x="5216525" y="0"/>
            <a:ext cx="4090670" cy="5144135"/>
          </a:xfrm>
          <a:custGeom>
            <a:avLst/>
            <a:gdLst>
              <a:gd name="connsiteX0" fmla="*/ 0 w 5105399"/>
              <a:gd name="connsiteY0" fmla="*/ 0 h 6858000"/>
              <a:gd name="connsiteX1" fmla="*/ 5105399 w 5105399"/>
              <a:gd name="connsiteY1" fmla="*/ 0 h 6858000"/>
              <a:gd name="connsiteX2" fmla="*/ 5105399 w 5105399"/>
              <a:gd name="connsiteY2" fmla="*/ 6858000 h 6858000"/>
              <a:gd name="connsiteX3" fmla="*/ 0 w 5105399"/>
              <a:gd name="connsiteY3" fmla="*/ 6858000 h 6858000"/>
              <a:gd name="connsiteX4" fmla="*/ 0 w 5105399"/>
              <a:gd name="connsiteY4" fmla="*/ 0 h 6858000"/>
              <a:gd name="connsiteX0-1" fmla="*/ 0 w 6121399"/>
              <a:gd name="connsiteY0-2" fmla="*/ 0 h 6858000"/>
              <a:gd name="connsiteX1-3" fmla="*/ 6121399 w 6121399"/>
              <a:gd name="connsiteY1-4" fmla="*/ 0 h 6858000"/>
              <a:gd name="connsiteX2-5" fmla="*/ 6121399 w 6121399"/>
              <a:gd name="connsiteY2-6" fmla="*/ 6858000 h 6858000"/>
              <a:gd name="connsiteX3-7" fmla="*/ 1016000 w 6121399"/>
              <a:gd name="connsiteY3-8" fmla="*/ 6858000 h 6858000"/>
              <a:gd name="connsiteX4-9" fmla="*/ 0 w 6121399"/>
              <a:gd name="connsiteY4-10" fmla="*/ 0 h 6858000"/>
              <a:gd name="connsiteX0-11" fmla="*/ 0 w 6121399"/>
              <a:gd name="connsiteY0-12" fmla="*/ 0 h 6858000"/>
              <a:gd name="connsiteX1-13" fmla="*/ 6121399 w 6121399"/>
              <a:gd name="connsiteY1-14" fmla="*/ 0 h 6858000"/>
              <a:gd name="connsiteX2-15" fmla="*/ 6121399 w 6121399"/>
              <a:gd name="connsiteY2-16" fmla="*/ 6858000 h 6858000"/>
              <a:gd name="connsiteX3-17" fmla="*/ 2184400 w 6121399"/>
              <a:gd name="connsiteY3-18" fmla="*/ 6858000 h 6858000"/>
              <a:gd name="connsiteX4-19" fmla="*/ 0 w 6121399"/>
              <a:gd name="connsiteY4-2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6121399" h="6858000">
                <a:moveTo>
                  <a:pt x="0" y="0"/>
                </a:moveTo>
                <a:lnTo>
                  <a:pt x="6121399" y="0"/>
                </a:lnTo>
                <a:lnTo>
                  <a:pt x="6121399" y="6858000"/>
                </a:lnTo>
                <a:lnTo>
                  <a:pt x="2184400" y="6858000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75000"/>
                  <a:alpha val="52000"/>
                </a:sysClr>
              </a:gs>
              <a:gs pos="100000">
                <a:sysClr val="window" lastClr="FFFFFF">
                  <a:alpha val="7800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5596791" y="4136792"/>
            <a:ext cx="45720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“阿芙乐尔号”</a:t>
            </a:r>
            <a:endParaRPr lang="zh-CN" altLang="en-US" sz="3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0" name="Text Box 6"/>
          <p:cNvSpPr txBox="1">
            <a:spLocks noChangeArrowheads="1"/>
          </p:cNvSpPr>
          <p:nvPr/>
        </p:nvSpPr>
        <p:spPr bwMode="auto">
          <a:xfrm>
            <a:off x="5764666" y="26480"/>
            <a:ext cx="3542650" cy="1641475"/>
          </a:xfrm>
          <a:prstGeom prst="rect">
            <a:avLst/>
          </a:prstGeom>
          <a:noFill/>
          <a:ln w="12700" cap="flat" cmpd="sng">
            <a:noFill/>
            <a:prstDash val="dash"/>
            <a:round/>
            <a:headEnd type="none" w="med" len="med"/>
            <a:tailEnd type="none" w="med" len="med"/>
          </a:ln>
        </p:spPr>
        <p:txBody>
          <a:bodyPr wrap="square" lIns="108000" tIns="54000" rIns="108000" bIns="27000" anchor="t">
            <a:spAutoFit/>
          </a:bodyPr>
          <a:lstStyle>
            <a:defPPr>
              <a:defRPr lang="zh-CN"/>
            </a:defPPr>
            <a:lvl1pPr indent="814705" algn="just">
              <a:defRPr sz="3200">
                <a:solidFill>
                  <a:schemeClr val="tx1"/>
                </a:solidFill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lvl="0" indent="720090" algn="l">
              <a:defRPr/>
            </a:pPr>
            <a:r>
              <a:rPr lang="en-US" altLang="zh-CN" sz="2025" b="1" kern="0" dirty="0">
                <a:solidFill>
                  <a:prstClr val="black"/>
                </a:solidFill>
                <a:effectLst>
                  <a:glow rad="114300">
                    <a:prstClr val="white"/>
                  </a:glo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1917</a:t>
            </a:r>
            <a:r>
              <a:rPr lang="zh-CN" altLang="en-US" sz="2025" b="1" kern="0" dirty="0">
                <a:solidFill>
                  <a:prstClr val="black"/>
                </a:solidFill>
                <a:effectLst>
                  <a:glow rad="114300">
                    <a:prstClr val="white"/>
                  </a:glo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</a:t>
            </a:r>
            <a:r>
              <a:rPr lang="en-US" altLang="zh-CN" sz="2025" b="1" kern="0" dirty="0">
                <a:solidFill>
                  <a:prstClr val="black"/>
                </a:solidFill>
                <a:effectLst>
                  <a:glow rad="114300">
                    <a:prstClr val="white"/>
                  </a:glo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</a:t>
            </a:r>
            <a:r>
              <a:rPr lang="zh-CN" altLang="en-US" sz="2025" b="1" kern="0" dirty="0">
                <a:solidFill>
                  <a:prstClr val="black"/>
                </a:solidFill>
                <a:effectLst>
                  <a:glow rad="114300">
                    <a:prstClr val="white"/>
                  </a:glo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en-US" altLang="zh-CN" sz="2025" b="1" kern="0" dirty="0">
                <a:solidFill>
                  <a:prstClr val="black"/>
                </a:solidFill>
                <a:effectLst>
                  <a:glow rad="114300">
                    <a:prstClr val="white"/>
                  </a:glo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altLang="en-US" sz="2025" b="1" kern="0" dirty="0">
                <a:solidFill>
                  <a:prstClr val="black"/>
                </a:solidFill>
                <a:effectLst>
                  <a:glow rad="114300">
                    <a:prstClr val="white"/>
                  </a:glo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日，投入革命阵营的官兵按照列宁的起义计划，用炮声发出进攻临时政府所在地冬宫的信号，为</a:t>
            </a:r>
            <a:r>
              <a:rPr lang="zh-CN" altLang="en-US" sz="2025" b="1" kern="0" dirty="0">
                <a:solidFill>
                  <a:srgbClr val="C00000"/>
                </a:solidFill>
                <a:effectLst>
                  <a:glow rad="114300">
                    <a:prstClr val="white"/>
                  </a:glo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十月革命的胜利</a:t>
            </a:r>
            <a:r>
              <a:rPr lang="zh-CN" altLang="en-US" sz="2025" b="1" kern="0" dirty="0">
                <a:solidFill>
                  <a:prstClr val="black"/>
                </a:solidFill>
                <a:effectLst>
                  <a:glow rad="114300">
                    <a:prstClr val="white"/>
                  </a:glo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立下功勋。</a:t>
            </a:r>
            <a:endParaRPr lang="zh-CN" altLang="en-US" sz="2025" b="1" kern="0" dirty="0">
              <a:solidFill>
                <a:prstClr val="black"/>
              </a:solidFill>
              <a:effectLst>
                <a:glow rad="114300">
                  <a:prstClr val="white"/>
                </a:glo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214"/>
          <a:stretch>
            <a:fillRect/>
          </a:stretch>
        </p:blipFill>
        <p:spPr>
          <a:xfrm flipH="1">
            <a:off x="6362400" y="2071538"/>
            <a:ext cx="2837148" cy="203084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 bldLvl="0" animBg="1"/>
      <p:bldP spid="49" grpId="0"/>
      <p:bldP spid="5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44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 txBox="1"/>
          <p:nvPr/>
        </p:nvSpPr>
        <p:spPr>
          <a:xfrm>
            <a:off x="261605" y="112903"/>
            <a:ext cx="12115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50" b="0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</a:defRPr>
            </a:lvl1pPr>
          </a:lstStyle>
          <a:p>
            <a:r>
              <a:rPr lang="zh-CN" altLang="en-US" dirty="0">
                <a:sym typeface="inpin heiti" panose="00000500000000000000" pitchFamily="2" charset="-122"/>
              </a:rPr>
              <a:t>实验</a:t>
            </a:r>
            <a:endParaRPr lang="en-US" altLang="zh-CN" dirty="0">
              <a:sym typeface="inpin heiti" panose="00000500000000000000" pitchFamily="2" charset="-122"/>
            </a:endParaRPr>
          </a:p>
          <a:p>
            <a:r>
              <a:rPr lang="zh-CN" altLang="en-US" dirty="0">
                <a:sym typeface="inpin heiti" panose="00000500000000000000" pitchFamily="2" charset="-122"/>
              </a:rPr>
              <a:t>结果</a:t>
            </a:r>
            <a:endParaRPr lang="en-US" dirty="0">
              <a:sym typeface="inpin heiti" panose="00000500000000000000" pitchFamily="2" charset="-122"/>
            </a:endParaRPr>
          </a:p>
        </p:txBody>
      </p:sp>
      <p:sp>
        <p:nvSpPr>
          <p:cNvPr id="13" name="Rectangle 38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/>
          <p:nvPr/>
        </p:nvSpPr>
        <p:spPr>
          <a:xfrm>
            <a:off x="289228" y="3884551"/>
            <a:ext cx="1382951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事件</a:t>
            </a:r>
            <a:endParaRPr kumimoji="0" lang="en-US" altLang="zh-CN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结果</a:t>
            </a:r>
            <a:endParaRPr kumimoji="0" lang="zh-CN" altLang="en-US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6487" y="-4022"/>
            <a:ext cx="7548943" cy="5148120"/>
          </a:xfrm>
          <a:prstGeom prst="rect">
            <a:avLst/>
          </a:prstGeom>
        </p:spPr>
      </p:pic>
      <p:sp>
        <p:nvSpPr>
          <p:cNvPr id="12" name="圆角矩形 11"/>
          <p:cNvSpPr/>
          <p:nvPr/>
        </p:nvSpPr>
        <p:spPr>
          <a:xfrm>
            <a:off x="1606487" y="799744"/>
            <a:ext cx="3651938" cy="561442"/>
          </a:xfrm>
          <a:prstGeom prst="roundRect">
            <a:avLst/>
          </a:prstGeom>
          <a:solidFill>
            <a:srgbClr val="C00000">
              <a:alpha val="91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spc="300" dirty="0">
                <a:solidFill>
                  <a:srgbClr val="FFC000"/>
                </a:solidFill>
                <a:latin typeface="黑体" panose="02010609060101010101" charset="-122"/>
                <a:ea typeface="黑体" panose="02010609060101010101" charset="-122"/>
                <a:cs typeface="Impact" panose="020B0806030902050204" charset="0"/>
              </a:rPr>
              <a:t>苏维埃政权的建立</a:t>
            </a:r>
            <a:endParaRPr lang="zh-CN" altLang="en-US" sz="2700" spc="300" dirty="0">
              <a:solidFill>
                <a:srgbClr val="FFC000"/>
              </a:solidFill>
              <a:latin typeface="黑体" panose="02010609060101010101" charset="-122"/>
              <a:ea typeface="黑体" panose="02010609060101010101" charset="-122"/>
              <a:cs typeface="Impact" panose="020B0806030902050204" charset="0"/>
            </a:endParaRPr>
          </a:p>
        </p:txBody>
      </p:sp>
      <p:sp>
        <p:nvSpPr>
          <p:cNvPr id="14" name="文本占位符 5"/>
          <p:cNvSpPr txBox="1"/>
          <p:nvPr/>
        </p:nvSpPr>
        <p:spPr>
          <a:xfrm>
            <a:off x="1638530" y="1362613"/>
            <a:ext cx="3587849" cy="645160"/>
          </a:xfrm>
          <a:prstGeom prst="rect">
            <a:avLst/>
          </a:prstGeom>
          <a:solidFill>
            <a:schemeClr val="bg1">
              <a:alpha val="73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 spc="3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Impact" panose="020B080603090205020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>
                <a:solidFill>
                  <a:schemeClr val="tx1"/>
                </a:solidFill>
              </a:defRPr>
            </a:lvl6pPr>
            <a:lvl7pPr>
              <a:defRPr>
                <a:solidFill>
                  <a:schemeClr val="tx1"/>
                </a:solidFill>
              </a:defRPr>
            </a:lvl7pPr>
            <a:lvl8pPr>
              <a:defRPr>
                <a:solidFill>
                  <a:schemeClr val="tx1"/>
                </a:solidFill>
              </a:defRPr>
            </a:lvl8pPr>
            <a:lvl9pPr>
              <a:defRPr>
                <a:solidFill>
                  <a:schemeClr val="tx1"/>
                </a:solidFill>
              </a:defRPr>
            </a:lvl9pPr>
          </a:lstStyle>
          <a:p>
            <a:pPr algn="l"/>
            <a:r>
              <a:rPr lang="en-US" altLang="zh-CN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1917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</a:t>
            </a:r>
            <a:r>
              <a:rPr lang="en-US" altLang="zh-CN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11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</a:t>
            </a:r>
            <a:r>
              <a:rPr lang="en-US" altLang="zh-CN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7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日晚，</a:t>
            </a:r>
            <a:r>
              <a:rPr lang="zh-CN" altLang="en-US" sz="18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召开全俄工兵代表苏维埃第二次代表大会。</a:t>
            </a:r>
            <a:endParaRPr lang="zh-CN" altLang="en-US" sz="1800" spc="-15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占位符 22529"/>
          <p:cNvSpPr>
            <a:spLocks noGrp="1" noChangeArrowheads="1"/>
          </p:cNvSpPr>
          <p:nvPr/>
        </p:nvSpPr>
        <p:spPr bwMode="auto">
          <a:xfrm>
            <a:off x="1606487" y="3982466"/>
            <a:ext cx="7537513" cy="1161485"/>
          </a:xfrm>
          <a:prstGeom prst="rect">
            <a:avLst/>
          </a:prstGeom>
          <a:solidFill>
            <a:srgbClr val="920A1E"/>
          </a:solidFill>
          <a:ln>
            <a:noFill/>
          </a:ln>
        </p:spPr>
        <p:txBody>
          <a:bodyPr/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0" hangingPunct="0">
              <a:lnSpc>
                <a:spcPct val="150000"/>
              </a:lnSpc>
            </a:pPr>
            <a:r>
              <a:rPr lang="zh-CN" altLang="en-US" sz="2700" b="1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牛奶会有的，面包会有的，一切都会有的！</a:t>
            </a:r>
            <a:endParaRPr lang="en-US" altLang="zh-CN" sz="2700" b="1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r" eaLnBrk="0" hangingPunct="0">
              <a:lnSpc>
                <a:spcPct val="150000"/>
              </a:lnSpc>
            </a:pPr>
            <a:r>
              <a:rPr lang="en-US" altLang="zh-CN" sz="2025" b="1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025" b="1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列宁</a:t>
            </a:r>
            <a:endParaRPr lang="zh-CN" altLang="en-US" sz="2025" b="1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5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12" grpId="0" bldLvl="0" animBg="1"/>
      <p:bldP spid="14" grpId="0" animBg="1" build="p"/>
      <p:bldP spid="15" grpId="0" animBg="1"/>
      <p:bldP spid="15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44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 txBox="1"/>
          <p:nvPr/>
        </p:nvSpPr>
        <p:spPr>
          <a:xfrm>
            <a:off x="261605" y="112903"/>
            <a:ext cx="12115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实验</a:t>
            </a:r>
            <a:endParaRPr kumimoji="0" lang="en-US" altLang="zh-CN" sz="405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 dirty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成果</a:t>
            </a:r>
            <a:endParaRPr kumimoji="0" lang="en-US" sz="4050" b="0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</p:txBody>
      </p:sp>
      <p:sp>
        <p:nvSpPr>
          <p:cNvPr id="14" name="TextBox 28"/>
          <p:cNvSpPr txBox="1"/>
          <p:nvPr/>
        </p:nvSpPr>
        <p:spPr>
          <a:xfrm>
            <a:off x="1657295" y="1802091"/>
            <a:ext cx="3696257" cy="700405"/>
          </a:xfrm>
          <a:prstGeom prst="rect">
            <a:avLst/>
          </a:prstGeom>
          <a:solidFill>
            <a:schemeClr val="accent1">
              <a:lumMod val="20000"/>
              <a:lumOff val="80000"/>
              <a:alpha val="91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 kumimoji="0" sz="2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颜宋简体" panose="02000000000000000000" pitchFamily="2" charset="-122"/>
                <a:ea typeface="方正颜宋简体" panose="02000000000000000000" pitchFamily="2" charset="-122"/>
                <a:cs typeface="Impact" panose="020B0806030902050204" charset="0"/>
              </a:defRPr>
            </a:lvl1pPr>
          </a:lstStyle>
          <a:p>
            <a:pPr marL="0" indent="0">
              <a:buNone/>
            </a:pPr>
            <a:r>
              <a:rPr lang="en-US" altLang="zh-CN" sz="18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2.</a:t>
            </a:r>
            <a:r>
              <a:rPr lang="zh-CN" altLang="en-US" sz="18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废除了旧的常备军，组建了红军。</a:t>
            </a:r>
            <a:endParaRPr lang="en-US" altLang="zh-CN" sz="1800" spc="-15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zh-CN" altLang="en-US" sz="18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军队彻底</a:t>
            </a:r>
            <a:r>
              <a:rPr lang="zh-CN" altLang="en-US" sz="1800" spc="-15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民主化</a:t>
            </a:r>
            <a:r>
              <a:rPr lang="zh-CN" altLang="en-US" sz="18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，维护士兵权力。</a:t>
            </a:r>
            <a:endParaRPr lang="zh-CN" altLang="en-US" sz="1800" spc="-15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3" name="TextBox 28"/>
          <p:cNvSpPr txBox="1"/>
          <p:nvPr/>
        </p:nvSpPr>
        <p:spPr>
          <a:xfrm>
            <a:off x="1657295" y="1052809"/>
            <a:ext cx="3710865" cy="700405"/>
          </a:xfrm>
          <a:prstGeom prst="rect">
            <a:avLst/>
          </a:prstGeom>
          <a:solidFill>
            <a:schemeClr val="accent1">
              <a:lumMod val="20000"/>
              <a:lumOff val="80000"/>
              <a:alpha val="91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defRPr kumimoji="0" sz="2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颜宋简体" panose="02000000000000000000" pitchFamily="2" charset="-122"/>
                <a:ea typeface="方正颜宋简体" panose="02000000000000000000" pitchFamily="2" charset="-122"/>
                <a:cs typeface="Impact" panose="020B0806030902050204" charset="0"/>
              </a:defRPr>
            </a:lvl1pPr>
          </a:lstStyle>
          <a:p>
            <a:pPr marL="0" indent="0">
              <a:buNone/>
            </a:pPr>
            <a:r>
              <a:rPr lang="en-US" altLang="zh-CN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1.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废除旧的国家机器，</a:t>
            </a:r>
            <a:endParaRPr lang="en-US" altLang="zh-CN" sz="1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18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在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全国范围建立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苏维埃政权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1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5" name="TextBox 28"/>
          <p:cNvSpPr txBox="1"/>
          <p:nvPr/>
        </p:nvSpPr>
        <p:spPr>
          <a:xfrm>
            <a:off x="1646829" y="2537324"/>
            <a:ext cx="3713321" cy="701731"/>
          </a:xfrm>
          <a:prstGeom prst="rect">
            <a:avLst/>
          </a:prstGeom>
          <a:solidFill>
            <a:schemeClr val="accent1">
              <a:lumMod val="20000"/>
              <a:lumOff val="80000"/>
              <a:alpha val="91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 kumimoji="0" sz="2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颜宋简体" panose="02000000000000000000" pitchFamily="2" charset="-122"/>
                <a:ea typeface="方正颜宋简体" panose="02000000000000000000" pitchFamily="2" charset="-122"/>
                <a:cs typeface="Impact" panose="020B0806030902050204" charset="0"/>
              </a:defRPr>
            </a:lvl1pPr>
          </a:lstStyle>
          <a:p>
            <a:pPr marL="0" indent="0">
              <a:buNone/>
            </a:pPr>
            <a:r>
              <a:rPr lang="en-US" altLang="zh-CN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3.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将大工业、铁路和银行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收归</a:t>
            </a:r>
            <a:endParaRPr lang="en-US" altLang="zh-CN" sz="1800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en-US" altLang="zh-CN" sz="1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18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国有</a:t>
            </a:r>
            <a:r>
              <a:rPr lang="zh-CN" altLang="en-US" sz="18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，建立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社会主义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公有制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。</a:t>
            </a:r>
            <a:endParaRPr lang="zh-CN" altLang="en-US" sz="1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6" name="TextBox 28"/>
          <p:cNvSpPr txBox="1"/>
          <p:nvPr/>
        </p:nvSpPr>
        <p:spPr>
          <a:xfrm>
            <a:off x="1584910" y="3298913"/>
            <a:ext cx="3849023" cy="701731"/>
          </a:xfrm>
          <a:prstGeom prst="rect">
            <a:avLst/>
          </a:prstGeom>
          <a:solidFill>
            <a:schemeClr val="accent1">
              <a:lumMod val="20000"/>
              <a:lumOff val="80000"/>
              <a:alpha val="91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 kumimoji="0" sz="2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颜宋简体" panose="02000000000000000000" pitchFamily="2" charset="-122"/>
                <a:ea typeface="方正颜宋简体" panose="02000000000000000000" pitchFamily="2" charset="-122"/>
                <a:cs typeface="Impact" panose="020B0806030902050204" charset="0"/>
              </a:defRPr>
            </a:lvl1pPr>
          </a:lstStyle>
          <a:p>
            <a:pPr marL="0" indent="0">
              <a:buNone/>
            </a:pPr>
            <a:r>
              <a:rPr lang="en-US" altLang="zh-CN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4.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废除土地私有制，没收地主、皇</a:t>
            </a:r>
            <a:endParaRPr lang="en-US" altLang="zh-CN" sz="1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室和教会的土地，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分给农民耕种；</a:t>
            </a:r>
            <a:endParaRPr lang="zh-CN" altLang="en-US" sz="18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7" name="TextBox 28"/>
          <p:cNvSpPr txBox="1"/>
          <p:nvPr/>
        </p:nvSpPr>
        <p:spPr>
          <a:xfrm>
            <a:off x="1584910" y="4042264"/>
            <a:ext cx="3713321" cy="1004570"/>
          </a:xfrm>
          <a:prstGeom prst="rect">
            <a:avLst/>
          </a:prstGeom>
          <a:solidFill>
            <a:schemeClr val="accent1">
              <a:lumMod val="20000"/>
              <a:lumOff val="80000"/>
              <a:alpha val="91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marL="342900" marR="0" lvl="0" indent="-342900" fontAlgn="auto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l"/>
              <a:defRPr kumimoji="0" sz="2700" b="0" i="0" u="none" strike="noStrike" cap="none" spc="0" normalizeH="0" baseline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方正颜宋简体" panose="02000000000000000000" pitchFamily="2" charset="-122"/>
                <a:ea typeface="方正颜宋简体" panose="02000000000000000000" pitchFamily="2" charset="-122"/>
                <a:cs typeface="Impact" panose="020B0806030902050204" charset="0"/>
              </a:defRPr>
            </a:lvl1pPr>
          </a:lstStyle>
          <a:p>
            <a:pPr marL="0" indent="0">
              <a:buNone/>
            </a:pPr>
            <a:r>
              <a:rPr lang="en-US" altLang="zh-CN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5.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废除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沙皇政府和临时政府与外国</a:t>
            </a:r>
            <a:endParaRPr lang="en-US" altLang="zh-CN" sz="1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marL="0" indent="0">
              <a:buNone/>
            </a:pPr>
            <a:r>
              <a:rPr lang="en-US" altLang="zh-CN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签订的一切不平等条约；</a:t>
            </a:r>
            <a:endParaRPr lang="zh-CN" altLang="en-US" sz="1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 </a:t>
            </a:r>
            <a:r>
              <a:rPr lang="zh-CN" altLang="en-US" sz="1800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退出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第一次世界大战。</a:t>
            </a:r>
            <a:endParaRPr lang="zh-CN" altLang="en-US" sz="18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8" name="TextBox 28"/>
          <p:cNvSpPr txBox="1"/>
          <p:nvPr/>
        </p:nvSpPr>
        <p:spPr>
          <a:xfrm>
            <a:off x="5502463" y="473936"/>
            <a:ext cx="172402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spc="22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领域</a:t>
            </a:r>
            <a:endParaRPr lang="zh-CN" altLang="en-US" sz="2400" b="1" spc="22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0" name="TextBox 28"/>
          <p:cNvSpPr txBox="1"/>
          <p:nvPr/>
        </p:nvSpPr>
        <p:spPr>
          <a:xfrm>
            <a:off x="5940620" y="1050899"/>
            <a:ext cx="878681" cy="9220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>
              <a:lnSpc>
                <a:spcPct val="100000"/>
              </a:lnSpc>
            </a:pPr>
            <a:r>
              <a:rPr lang="zh-CN" altLang="en-US" sz="2700" spc="220" dirty="0">
                <a:latin typeface="黑体" panose="02010609060101010101" charset="-122"/>
                <a:ea typeface="黑体" panose="02010609060101010101" charset="-122"/>
                <a:sym typeface="+mn-ea"/>
              </a:rPr>
              <a:t>政治</a:t>
            </a:r>
            <a:endParaRPr lang="zh-CN" altLang="en-US" sz="2700" spc="22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1" name="TextBox 28"/>
          <p:cNvSpPr txBox="1"/>
          <p:nvPr/>
        </p:nvSpPr>
        <p:spPr>
          <a:xfrm>
            <a:off x="5940620" y="2084361"/>
            <a:ext cx="878681" cy="9220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3600" spc="220">
                <a:latin typeface="方正粗金陵简体" panose="02000000000000000000" pitchFamily="2" charset="-122"/>
                <a:ea typeface="方正粗金陵简体" panose="02000000000000000000" pitchFamily="2" charset="-122"/>
              </a:defRPr>
            </a:lvl1pPr>
          </a:lstStyle>
          <a:p>
            <a:pPr algn="ctr"/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+mn-ea"/>
              </a:rPr>
              <a:t>经济</a:t>
            </a:r>
            <a:endParaRPr lang="zh-CN" altLang="en-US" sz="27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2" name="TextBox 28"/>
          <p:cNvSpPr txBox="1"/>
          <p:nvPr/>
        </p:nvSpPr>
        <p:spPr>
          <a:xfrm>
            <a:off x="5966138" y="3087548"/>
            <a:ext cx="878681" cy="9220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3600" spc="220">
                <a:latin typeface="方正粗金陵简体" panose="02000000000000000000" pitchFamily="2" charset="-122"/>
                <a:ea typeface="方正粗金陵简体" panose="02000000000000000000" pitchFamily="2" charset="-122"/>
              </a:defRPr>
            </a:lvl1pPr>
          </a:lstStyle>
          <a:p>
            <a:pPr algn="ctr"/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+mn-ea"/>
              </a:rPr>
              <a:t>军事</a:t>
            </a:r>
            <a:endParaRPr lang="zh-CN" altLang="en-US" sz="27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7" name="TextBox 28"/>
          <p:cNvSpPr txBox="1"/>
          <p:nvPr/>
        </p:nvSpPr>
        <p:spPr>
          <a:xfrm>
            <a:off x="5945454" y="4083539"/>
            <a:ext cx="878681" cy="9220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lnSpc>
                <a:spcPct val="100000"/>
              </a:lnSpc>
              <a:defRPr sz="3600" spc="220">
                <a:latin typeface="方正粗金陵简体" panose="02000000000000000000" pitchFamily="2" charset="-122"/>
                <a:ea typeface="方正粗金陵简体" panose="02000000000000000000" pitchFamily="2" charset="-122"/>
              </a:defRPr>
            </a:lvl1pPr>
          </a:lstStyle>
          <a:p>
            <a:pPr algn="ctr"/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+mn-ea"/>
              </a:rPr>
              <a:t>外交</a:t>
            </a:r>
            <a:endParaRPr lang="zh-CN" altLang="en-US" sz="27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0" name="TextBox 28"/>
          <p:cNvSpPr txBox="1"/>
          <p:nvPr/>
        </p:nvSpPr>
        <p:spPr>
          <a:xfrm>
            <a:off x="7220735" y="473936"/>
            <a:ext cx="172402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spc="22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人民诉求</a:t>
            </a:r>
            <a:endParaRPr lang="zh-CN" altLang="en-US" sz="2400" b="1" spc="22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1" name="TextBox 28"/>
          <p:cNvSpPr txBox="1"/>
          <p:nvPr/>
        </p:nvSpPr>
        <p:spPr>
          <a:xfrm>
            <a:off x="7470419" y="1186273"/>
            <a:ext cx="1292772" cy="5067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+mn-ea"/>
              </a:rPr>
              <a:t>和平</a:t>
            </a:r>
            <a:endParaRPr lang="zh-CN" altLang="en-US" sz="27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2" name="TextBox 28"/>
          <p:cNvSpPr txBox="1"/>
          <p:nvPr/>
        </p:nvSpPr>
        <p:spPr>
          <a:xfrm>
            <a:off x="7470419" y="2298013"/>
            <a:ext cx="1292772" cy="5067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+mn-ea"/>
              </a:rPr>
              <a:t>土地</a:t>
            </a:r>
            <a:endParaRPr lang="zh-CN" altLang="en-US" sz="27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3" name="TextBox 28"/>
          <p:cNvSpPr txBox="1"/>
          <p:nvPr/>
        </p:nvSpPr>
        <p:spPr>
          <a:xfrm>
            <a:off x="7467355" y="4246099"/>
            <a:ext cx="1295836" cy="5067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+mn-ea"/>
              </a:rPr>
              <a:t>民主</a:t>
            </a:r>
            <a:endParaRPr lang="zh-CN" altLang="en-US" sz="27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34" name="TextBox 28"/>
          <p:cNvSpPr txBox="1"/>
          <p:nvPr/>
        </p:nvSpPr>
        <p:spPr>
          <a:xfrm>
            <a:off x="7467355" y="3322015"/>
            <a:ext cx="1295836" cy="506730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60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</a:lstStyle>
          <a:p>
            <a:r>
              <a:rPr lang="zh-CN" altLang="en-US" sz="2700" dirty="0">
                <a:latin typeface="黑体" panose="02010609060101010101" charset="-122"/>
                <a:ea typeface="黑体" panose="02010609060101010101" charset="-122"/>
                <a:sym typeface="+mn-ea"/>
              </a:rPr>
              <a:t>面包</a:t>
            </a:r>
            <a:endParaRPr lang="zh-CN" altLang="en-US" sz="2700" dirty="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35" name="直接连接符 34"/>
          <p:cNvCxnSpPr>
            <a:endCxn id="20" idx="1"/>
          </p:cNvCxnSpPr>
          <p:nvPr/>
        </p:nvCxnSpPr>
        <p:spPr>
          <a:xfrm flipV="1">
            <a:off x="5370783" y="1512156"/>
            <a:ext cx="569595" cy="13335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6819441" y="1640102"/>
            <a:ext cx="725170" cy="2596515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5370696" y="2162665"/>
            <a:ext cx="596265" cy="1056005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27" idx="3"/>
          </p:cNvCxnSpPr>
          <p:nvPr/>
        </p:nvCxnSpPr>
        <p:spPr>
          <a:xfrm flipV="1">
            <a:off x="6824521" y="1699908"/>
            <a:ext cx="843915" cy="284480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 flipV="1">
            <a:off x="5368552" y="2543129"/>
            <a:ext cx="569595" cy="26162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795946" y="2615442"/>
            <a:ext cx="662940" cy="742315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5350027" y="2782446"/>
            <a:ext cx="573405" cy="61976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>
            <a:off x="5349276" y="4462075"/>
            <a:ext cx="603250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>
            <a:off x="6868252" y="3611064"/>
            <a:ext cx="581025" cy="691515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直接连接符 46"/>
          <p:cNvCxnSpPr/>
          <p:nvPr/>
        </p:nvCxnSpPr>
        <p:spPr>
          <a:xfrm>
            <a:off x="6810552" y="2477719"/>
            <a:ext cx="668655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Rectangle 38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/>
          <p:nvPr/>
        </p:nvSpPr>
        <p:spPr>
          <a:xfrm>
            <a:off x="289228" y="3884551"/>
            <a:ext cx="1382951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事件</a:t>
            </a:r>
            <a:endParaRPr kumimoji="0" lang="en-US" altLang="zh-CN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结果</a:t>
            </a:r>
            <a:endParaRPr kumimoji="0" lang="zh-CN" altLang="en-US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</p:txBody>
      </p:sp>
      <p:sp>
        <p:nvSpPr>
          <p:cNvPr id="45" name="TextBox 28"/>
          <p:cNvSpPr txBox="1"/>
          <p:nvPr/>
        </p:nvSpPr>
        <p:spPr>
          <a:xfrm>
            <a:off x="2689605" y="496723"/>
            <a:ext cx="1724025" cy="570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2400" b="1" spc="22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措施</a:t>
            </a:r>
            <a:endParaRPr lang="zh-CN" altLang="en-US" sz="2400" b="1" spc="22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cxnSp>
        <p:nvCxnSpPr>
          <p:cNvPr id="46" name="直接连接符 45"/>
          <p:cNvCxnSpPr/>
          <p:nvPr/>
        </p:nvCxnSpPr>
        <p:spPr>
          <a:xfrm flipV="1">
            <a:off x="5349686" y="3705924"/>
            <a:ext cx="617220" cy="125095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圆角矩形 47"/>
          <p:cNvSpPr/>
          <p:nvPr/>
        </p:nvSpPr>
        <p:spPr>
          <a:xfrm>
            <a:off x="1667056" y="24441"/>
            <a:ext cx="3651938" cy="561442"/>
          </a:xfrm>
          <a:prstGeom prst="roundRect">
            <a:avLst/>
          </a:prstGeom>
          <a:solidFill>
            <a:srgbClr val="C00000">
              <a:alpha val="91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700" spc="300" dirty="0">
                <a:solidFill>
                  <a:srgbClr val="FFC000"/>
                </a:solidFill>
                <a:latin typeface="黑体" panose="02010609060101010101" charset="-122"/>
                <a:ea typeface="黑体" panose="02010609060101010101" charset="-122"/>
                <a:cs typeface="Impact" panose="020B0806030902050204" charset="0"/>
              </a:rPr>
              <a:t>苏维埃政权</a:t>
            </a:r>
            <a:endParaRPr lang="zh-CN" altLang="en-US" sz="2700" spc="300" dirty="0">
              <a:solidFill>
                <a:srgbClr val="FFC000"/>
              </a:solidFill>
              <a:latin typeface="黑体" panose="02010609060101010101" charset="-122"/>
              <a:ea typeface="黑体" panose="02010609060101010101" charset="-122"/>
              <a:cs typeface="Impact" panose="020B0806030902050204" charset="0"/>
            </a:endParaRPr>
          </a:p>
        </p:txBody>
      </p:sp>
      <p:cxnSp>
        <p:nvCxnSpPr>
          <p:cNvPr id="2" name="直接连接符 1"/>
          <p:cNvCxnSpPr/>
          <p:nvPr/>
        </p:nvCxnSpPr>
        <p:spPr>
          <a:xfrm flipV="1">
            <a:off x="6831776" y="1706944"/>
            <a:ext cx="625475" cy="1388745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3" grpId="0" bldLvl="0" animBg="1"/>
      <p:bldP spid="15" grpId="0" bldLvl="0" animBg="1"/>
      <p:bldP spid="16" grpId="0" bldLvl="0" animBg="1"/>
      <p:bldP spid="17" grpId="0" bldLvl="0" animBg="1"/>
      <p:bldP spid="18" grpId="0"/>
      <p:bldP spid="20" grpId="0" bldLvl="0" animBg="1"/>
      <p:bldP spid="21" grpId="0" bldLvl="0" animBg="1"/>
      <p:bldP spid="22" grpId="0" bldLvl="0" animBg="1"/>
      <p:bldP spid="27" grpId="0" bldLvl="0" animBg="1"/>
      <p:bldP spid="30" grpId="0"/>
      <p:bldP spid="31" grpId="0" bldLvl="0" animBg="1"/>
      <p:bldP spid="32" grpId="0" bldLvl="0" animBg="1"/>
      <p:bldP spid="33" grpId="0" bldLvl="0" animBg="1"/>
      <p:bldP spid="34" grpId="0" bldLvl="0" animBg="1"/>
      <p:bldP spid="4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81" name="文本框 24580"/>
          <p:cNvSpPr txBox="1"/>
          <p:nvPr>
            <p:custDataLst>
              <p:tags r:id="rId1"/>
            </p:custDataLst>
          </p:nvPr>
        </p:nvSpPr>
        <p:spPr>
          <a:xfrm>
            <a:off x="6040200" y="593143"/>
            <a:ext cx="644525" cy="953135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 lvl="0" algn="l" fontAlgn="base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defRPr/>
            </a:pPr>
            <a:r>
              <a:rPr lang="en-US" altLang="zh-CN" sz="28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国外</a:t>
            </a:r>
            <a:endParaRPr lang="en-US" altLang="zh-CN" sz="2800" b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4582" name="文本框 24581"/>
          <p:cNvSpPr txBox="1"/>
          <p:nvPr>
            <p:custDataLst>
              <p:tags r:id="rId2"/>
            </p:custDataLst>
          </p:nvPr>
        </p:nvSpPr>
        <p:spPr>
          <a:xfrm>
            <a:off x="2488724" y="581634"/>
            <a:ext cx="644525" cy="953135"/>
          </a:xfrm>
          <a:prstGeom prst="rect">
            <a:avLst/>
          </a:prstGeom>
          <a:noFill/>
        </p:spPr>
        <p:txBody>
          <a:bodyPr vert="horz" wrap="square" rtlCol="0" anchor="t">
            <a:spAutoFit/>
          </a:bodyPr>
          <a:lstStyle/>
          <a:p>
            <a:pPr lvl="0" algn="l" fontAlgn="base">
              <a:spcBef>
                <a:spcPct val="20000"/>
              </a:spcBef>
              <a:buClr>
                <a:schemeClr val="hlink"/>
              </a:buClr>
              <a:buSzPct val="70000"/>
              <a:buFont typeface="Wingdings" panose="05000000000000000000" pitchFamily="2" charset="2"/>
              <a:defRPr/>
            </a:pPr>
            <a:r>
              <a:rPr lang="en-US" altLang="zh-CN" sz="28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国内</a:t>
            </a:r>
            <a:endParaRPr lang="en-US" altLang="zh-CN" sz="2800" b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4583" name="左右箭头 24582"/>
          <p:cNvSpPr/>
          <p:nvPr>
            <p:custDataLst>
              <p:tags r:id="rId3"/>
            </p:custDataLst>
          </p:nvPr>
        </p:nvSpPr>
        <p:spPr>
          <a:xfrm>
            <a:off x="2976563" y="634815"/>
            <a:ext cx="3150394" cy="804386"/>
          </a:xfrm>
          <a:prstGeom prst="leftRightArrow">
            <a:avLst>
              <a:gd name="adj1" fmla="val 50000"/>
              <a:gd name="adj2" fmla="val 104169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 fontAlgn="base"/>
            <a:r>
              <a:rPr lang="zh-CN" altLang="en-US" sz="2700" b="1" strike="noStrike" noProof="1">
                <a:solidFill>
                  <a:srgbClr val="FF0000"/>
                </a:solidFill>
                <a:effectLst/>
                <a:latin typeface="黑体" panose="02010609060101010101" charset="-122"/>
                <a:ea typeface="黑体" panose="02010609060101010101" charset="-122"/>
                <a:cs typeface="+mn-ea"/>
              </a:rPr>
              <a:t>联合起来</a:t>
            </a:r>
            <a:endParaRPr lang="zh-CN" altLang="en-US" sz="2700" b="1" strike="noStrike" noProof="1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+mn-ea"/>
            </a:endParaRPr>
          </a:p>
        </p:txBody>
      </p:sp>
      <p:sp>
        <p:nvSpPr>
          <p:cNvPr id="24584" name="下箭头 24583"/>
          <p:cNvSpPr/>
          <p:nvPr>
            <p:custDataLst>
              <p:tags r:id="rId4"/>
            </p:custDataLst>
          </p:nvPr>
        </p:nvSpPr>
        <p:spPr>
          <a:xfrm>
            <a:off x="4410075" y="1244415"/>
            <a:ext cx="323850" cy="484346"/>
          </a:xfrm>
          <a:prstGeom prst="downArrow">
            <a:avLst>
              <a:gd name="adj1" fmla="val 50000"/>
              <a:gd name="adj2" fmla="val 62500"/>
            </a:avLst>
          </a:prstGeom>
          <a:solidFill>
            <a:srgbClr val="FFFF00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endParaRPr lang="zh-CN" altLang="en-US" sz="135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585" name="文本框 24584"/>
          <p:cNvSpPr txBox="1"/>
          <p:nvPr>
            <p:custDataLst>
              <p:tags r:id="rId5"/>
            </p:custDataLst>
          </p:nvPr>
        </p:nvSpPr>
        <p:spPr>
          <a:xfrm>
            <a:off x="2869645" y="1843300"/>
            <a:ext cx="3403997" cy="107632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 algn="ctr" fontAlgn="auto">
              <a:lnSpc>
                <a:spcPts val="3840"/>
              </a:lnSpc>
              <a:spcBef>
                <a:spcPct val="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三年艰苦斗争</a:t>
            </a:r>
            <a:r>
              <a:rPr lang="zh-CN" altLang="en-US" sz="2400" b="1" noProof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zh-CN" altLang="en-US" sz="2400" b="1" noProof="1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ctr" fontAlgn="auto">
              <a:lnSpc>
                <a:spcPts val="3840"/>
              </a:lnSpc>
              <a:spcBef>
                <a:spcPct val="0"/>
              </a:spcBef>
            </a:pP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</a:t>
            </a:r>
            <a:r>
              <a:rPr lang="en-US" altLang="zh-CN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1918——1920</a:t>
            </a:r>
            <a:r>
              <a:rPr lang="zh-CN" altLang="en-US" sz="2400" b="1" noProof="1">
                <a:effectLst>
                  <a:outerShdw blurRad="38100" dist="38100" dir="2700000">
                    <a:srgbClr val="FFFFFF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2400" b="1" noProof="1">
              <a:effectLst>
                <a:outerShdw blurRad="38100" dist="38100" dir="2700000">
                  <a:srgbClr val="FFFFFF"/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4586" name="文本框 24585"/>
          <p:cNvSpPr txBox="1"/>
          <p:nvPr>
            <p:custDataLst>
              <p:tags r:id="rId6"/>
            </p:custDataLst>
          </p:nvPr>
        </p:nvSpPr>
        <p:spPr>
          <a:xfrm>
            <a:off x="447914" y="1458529"/>
            <a:ext cx="1714500" cy="414020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>
              <a:defRPr sz="3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100">
                <a:latin typeface="黑体" panose="02010609060101010101" charset="-122"/>
                <a:ea typeface="黑体" panose="02010609060101010101" charset="-122"/>
                <a:sym typeface="+mn-ea"/>
              </a:rPr>
              <a:t>不甘失败！</a:t>
            </a:r>
            <a:endParaRPr lang="zh-CN" altLang="en-US" sz="21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4587" name="文本框 24586"/>
          <p:cNvSpPr txBox="1"/>
          <p:nvPr>
            <p:custDataLst>
              <p:tags r:id="rId7"/>
            </p:custDataLst>
          </p:nvPr>
        </p:nvSpPr>
        <p:spPr>
          <a:xfrm>
            <a:off x="6273641" y="1458489"/>
            <a:ext cx="2485073" cy="737235"/>
          </a:xfrm>
          <a:prstGeom prst="rect">
            <a:avLst/>
          </a:prstGeom>
          <a:solidFill>
            <a:srgbClr val="C00000"/>
          </a:soli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spAutoFit/>
          </a:bodyPr>
          <a:lstStyle>
            <a:defPPr>
              <a:defRPr lang="zh-CN"/>
            </a:defPPr>
            <a:lvl1pPr algn="ctr">
              <a:defRPr sz="3400" b="1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lvl="0" algn="ctr">
              <a:buClrTx/>
              <a:buSzTx/>
              <a:buFontTx/>
            </a:pPr>
            <a:r>
              <a:rPr lang="zh-CN" altLang="en-US" sz="2100">
                <a:latin typeface="黑体" panose="02010609060101010101" charset="-122"/>
                <a:ea typeface="黑体" panose="02010609060101010101" charset="-122"/>
                <a:sym typeface="+mn-ea"/>
              </a:rPr>
              <a:t>苏俄制度不同！</a:t>
            </a:r>
            <a:endParaRPr lang="zh-CN" altLang="en-US" sz="2100"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lvl="0" algn="ctr">
              <a:buClrTx/>
              <a:buSzTx/>
              <a:buFontTx/>
            </a:pPr>
            <a:r>
              <a:rPr lang="zh-CN" altLang="en-US" sz="2100">
                <a:latin typeface="黑体" panose="02010609060101010101" charset="-122"/>
                <a:ea typeface="黑体" panose="02010609060101010101" charset="-122"/>
                <a:sym typeface="+mn-ea"/>
              </a:rPr>
              <a:t>单独退出一战！</a:t>
            </a:r>
            <a:endParaRPr lang="zh-CN" altLang="en-US" sz="2100"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43026" name="Text Box 18">
            <a:hlinkClick r:id="" action="ppaction://noaction"/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71939" y="2335980"/>
            <a:ext cx="2704624" cy="414020"/>
          </a:xfrm>
          <a:prstGeom prst="rect">
            <a:avLst/>
          </a:prstGeom>
          <a:solidFill>
            <a:srgbClr val="FFFF00"/>
          </a:solidFill>
          <a:ln w="9525"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/>
          <a:p>
            <a:pPr marR="0" defTabSz="914400" fontAlgn="auto">
              <a:spcBef>
                <a:spcPct val="0"/>
              </a:spcBef>
              <a:spcAft>
                <a:spcPct val="0"/>
              </a:spcAft>
              <a:buClrTx/>
              <a:buSzTx/>
              <a:buFontTx/>
              <a:defRPr/>
            </a:pPr>
            <a:r>
              <a:rPr kumimoji="0" lang="en-US" altLang="zh-CN" sz="21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</a:t>
            </a:r>
            <a:r>
              <a:rPr kumimoji="0" lang="zh-CN" altLang="en-US" sz="21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战时共产主义政策</a:t>
            </a:r>
            <a:r>
              <a:rPr kumimoji="0" lang="en-US" altLang="zh-CN" sz="2100" b="1" kern="1200" cap="none" spc="0" normalizeH="0" baseline="0" noProof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kumimoji="0" lang="zh-CN" altLang="en-US" sz="2100" b="1" kern="1200" cap="none" spc="0" normalizeH="0" baseline="0" noProof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271939" y="2885572"/>
            <a:ext cx="5087303" cy="113919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95000"/>
              </a:lnSpc>
              <a:spcBef>
                <a:spcPct val="20000"/>
              </a:spcBef>
            </a:pPr>
            <a:r>
              <a:rPr lang="en-US" altLang="zh-CN" sz="21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⑴</a:t>
            </a:r>
            <a:r>
              <a:rPr lang="zh-CN" altLang="en-US" sz="21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农业：实行</a:t>
            </a:r>
            <a:r>
              <a:rPr lang="zh-CN" altLang="en-US" sz="21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余粮收集制</a:t>
            </a:r>
            <a:endParaRPr lang="en-US" altLang="zh-CN" sz="2100" u="sng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95000"/>
              </a:lnSpc>
              <a:spcBef>
                <a:spcPct val="20000"/>
              </a:spcBef>
            </a:pPr>
            <a:r>
              <a:rPr lang="zh-CN" altLang="en-US" sz="21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⑵工业：中小企业</a:t>
            </a:r>
            <a:r>
              <a:rPr lang="zh-CN" altLang="en-US" sz="21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国有化</a:t>
            </a:r>
            <a:endParaRPr lang="en-US" altLang="zh-CN" sz="2100" u="sng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l">
              <a:lnSpc>
                <a:spcPct val="95000"/>
              </a:lnSpc>
              <a:spcBef>
                <a:spcPct val="20000"/>
              </a:spcBef>
            </a:pPr>
            <a:r>
              <a:rPr lang="zh-CN" altLang="en-US" sz="21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⑶商业：</a:t>
            </a:r>
            <a:r>
              <a:rPr lang="zh-CN" altLang="en-US" sz="2100" u="sng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取消自由贸易</a:t>
            </a:r>
            <a:r>
              <a:rPr lang="zh-CN" altLang="en-US" sz="210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，国家统一分配</a:t>
            </a:r>
            <a:endParaRPr lang="zh-CN" altLang="en-US" sz="210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0"/>
            </p:custDataLst>
          </p:nvPr>
        </p:nvSpPr>
        <p:spPr>
          <a:xfrm>
            <a:off x="5248275" y="2834772"/>
            <a:ext cx="3699986" cy="1383665"/>
          </a:xfrm>
          <a:prstGeom prst="rect">
            <a:avLst/>
          </a:prstGeom>
          <a:solidFill>
            <a:srgbClr val="FBE5D6"/>
          </a:solidFill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100" b="1">
                <a:latin typeface="黑体" panose="02010609060101010101" charset="-122"/>
                <a:ea typeface="黑体" panose="02010609060101010101" charset="-122"/>
              </a:rPr>
              <a:t>作用：为</a:t>
            </a:r>
            <a:r>
              <a:rPr lang="zh-CN" altLang="en-US" sz="21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捍卫新生的苏维埃政权</a:t>
            </a:r>
            <a:r>
              <a:rPr lang="zh-CN" altLang="en-US" sz="2100" b="1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2100" b="1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保证国内战争的胜利</a:t>
            </a:r>
            <a:r>
              <a:rPr lang="zh-CN" altLang="en-US" sz="2100" b="1">
                <a:latin typeface="黑体" panose="02010609060101010101" charset="-122"/>
                <a:ea typeface="黑体" panose="02010609060101010101" charset="-122"/>
              </a:rPr>
              <a:t>起到了积极作用。但</a:t>
            </a:r>
            <a:r>
              <a:rPr lang="zh-CN" altLang="en-US" sz="2100" b="1">
                <a:latin typeface="黑体" panose="02010609060101010101" charset="-122"/>
                <a:ea typeface="黑体" panose="02010609060101010101" charset="-122"/>
                <a:sym typeface="+mn-ea"/>
              </a:rPr>
              <a:t>许多措施超出限度，存在许多弊端。</a:t>
            </a:r>
            <a:endParaRPr lang="zh-CN" altLang="en-US" sz="21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482" name="矩形 20481"/>
          <p:cNvSpPr/>
          <p:nvPr>
            <p:custDataLst>
              <p:tags r:id="rId11"/>
            </p:custDataLst>
          </p:nvPr>
        </p:nvSpPr>
        <p:spPr>
          <a:xfrm>
            <a:off x="271939" y="4161446"/>
            <a:ext cx="8611553" cy="807244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Char char="v"/>
              <a:defRPr sz="320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85000"/>
              <a:buFont typeface="Wingdings" panose="05000000000000000000" pitchFamily="2" charset="2"/>
              <a:buChar char=""/>
              <a:defRPr sz="28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0000"/>
              <a:buFont typeface="Wingdings" panose="05000000000000000000" pitchFamily="2" charset="2"/>
              <a:buChar char="v"/>
              <a:defRPr sz="24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Char char="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85000"/>
              <a:buFont typeface="Wingdings" panose="05000000000000000000" pitchFamily="2" charset="2"/>
              <a:buChar char="v"/>
              <a:defRPr sz="2000"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algn="l" defTabSz="914400" rtl="0">
              <a:lnSpc>
                <a:spcPct val="125000"/>
              </a:lnSpc>
              <a:spcBef>
                <a:spcPts val="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kumimoji="0" lang="en-US" altLang="en-US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经过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3年战争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苏维埃政府</a:t>
            </a:r>
            <a:r>
              <a:rPr kumimoji="0" lang="en-US" altLang="zh-CN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粉碎了外国的武装干涉和国内的反革命叛乱</a:t>
            </a:r>
            <a:r>
              <a:rPr kumimoji="0" lang="zh-CN" altLang="en-US" sz="2400" b="1" i="0" u="none" strike="noStrike" kern="1200" cap="none" spc="0" normalizeH="0" baseline="0" noProof="1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，巩固了新生政权。</a:t>
            </a:r>
            <a:endParaRPr kumimoji="0" lang="zh-CN" altLang="en-US" sz="2400" b="1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" name="文本框 3"/>
          <p:cNvSpPr txBox="1"/>
          <p:nvPr>
            <p:custDataLst>
              <p:tags r:id="rId12"/>
            </p:custDataLst>
          </p:nvPr>
        </p:nvSpPr>
        <p:spPr>
          <a:xfrm>
            <a:off x="416720" y="695536"/>
            <a:ext cx="1865948" cy="737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fontAlgn="auto">
              <a:spcBef>
                <a:spcPct val="50000"/>
              </a:spcBef>
            </a:pPr>
            <a:r>
              <a:rPr lang="zh-CN" altLang="en-US" sz="21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地主、资本家和沙皇军官 </a:t>
            </a:r>
            <a:endParaRPr lang="zh-CN" altLang="en-US" sz="21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5" name="文本框 4"/>
          <p:cNvSpPr txBox="1"/>
          <p:nvPr>
            <p:custDataLst>
              <p:tags r:id="rId13"/>
            </p:custDataLst>
          </p:nvPr>
        </p:nvSpPr>
        <p:spPr>
          <a:xfrm>
            <a:off x="6782276" y="724350"/>
            <a:ext cx="1726406" cy="73723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lvl="0" algn="l" fontAlgn="auto">
              <a:spcBef>
                <a:spcPct val="50000"/>
              </a:spcBef>
              <a:buClrTx/>
              <a:buSzTx/>
              <a:buFontTx/>
            </a:pPr>
            <a:r>
              <a:rPr lang="zh-CN" altLang="en-US" sz="2100" b="1">
                <a:solidFill>
                  <a:schemeClr val="tx1"/>
                </a:solidFill>
                <a:effectLst/>
                <a:latin typeface="黑体" panose="02010609060101010101" charset="-122"/>
                <a:ea typeface="黑体" panose="02010609060101010101" charset="-122"/>
                <a:cs typeface="华文中宋" panose="02010600040101010101" charset="-122"/>
                <a:sym typeface="+mn-ea"/>
              </a:rPr>
              <a:t>其他的资本主义国家</a:t>
            </a:r>
            <a:endParaRPr lang="zh-CN" altLang="en-US" sz="2100" b="1">
              <a:solidFill>
                <a:schemeClr val="tx1"/>
              </a:solidFill>
              <a:effectLst/>
              <a:latin typeface="黑体" panose="02010609060101010101" charset="-122"/>
              <a:ea typeface="黑体" panose="02010609060101010101" charset="-122"/>
              <a:cs typeface="华文中宋" panose="02010600040101010101" charset="-122"/>
              <a:sym typeface="+mn-ea"/>
            </a:endParaRPr>
          </a:p>
        </p:txBody>
      </p:sp>
      <p:sp>
        <p:nvSpPr>
          <p:cNvPr id="10" name="文本框 9"/>
          <p:cNvSpPr txBox="1"/>
          <p:nvPr>
            <p:custDataLst>
              <p:tags r:id="rId14"/>
            </p:custDataLst>
          </p:nvPr>
        </p:nvSpPr>
        <p:spPr>
          <a:xfrm>
            <a:off x="3310890" y="143801"/>
            <a:ext cx="4693444" cy="414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70000"/>
              <a:buFont typeface="Wingdings" panose="05000000000000000000" pitchFamily="2" charset="2"/>
              <a:buNone/>
              <a:defRPr/>
            </a:pPr>
            <a:r>
              <a:rPr lang="en-US" altLang="zh-CN" sz="21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</a:t>
            </a:r>
            <a:r>
              <a:rPr lang="zh-CN" altLang="en-US" sz="21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新生的苏维埃政权遇到了什么问题</a:t>
            </a:r>
            <a:r>
              <a:rPr lang="en-US" altLang="zh-CN" sz="2100" b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?</a:t>
            </a:r>
            <a:endParaRPr kumimoji="0" lang="en-US" altLang="zh-CN" sz="2100" b="1" i="0" u="none" strike="noStrike" kern="1200" cap="none" spc="0" normalizeH="0" baseline="0" noProof="1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5"/>
            </p:custDataLst>
          </p:nvPr>
        </p:nvSpPr>
        <p:spPr>
          <a:xfrm>
            <a:off x="144780" y="98081"/>
            <a:ext cx="3116580" cy="414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0" indent="0" algn="l">
              <a:buNone/>
            </a:pPr>
            <a:r>
              <a:rPr lang="en-US" altLang="zh-CN" sz="21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</a:t>
            </a:r>
            <a:r>
              <a:rPr lang="zh-CN" altLang="en-US" sz="21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苏维埃</a:t>
            </a:r>
            <a:r>
              <a:rPr lang="en-US" altLang="zh-CN" sz="21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”</a:t>
            </a:r>
            <a:r>
              <a:rPr lang="zh-CN" altLang="en-US" sz="2100" b="1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的建立与巩固</a:t>
            </a:r>
            <a:endParaRPr lang="zh-CN" altLang="en-US" sz="2100" b="1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43012" name="Rectangle 4"/>
          <p:cNvSpPr/>
          <p:nvPr>
            <p:custDataLst>
              <p:tags r:id="rId16"/>
            </p:custDataLst>
          </p:nvPr>
        </p:nvSpPr>
        <p:spPr>
          <a:xfrm>
            <a:off x="1762744" y="1898562"/>
            <a:ext cx="5580923" cy="1194197"/>
          </a:xfrm>
          <a:prstGeom prst="rect">
            <a:avLst/>
          </a:prstGeom>
          <a:noFill/>
          <a:ln w="9525">
            <a:noFill/>
          </a:ln>
        </p:spPr>
        <p:txBody>
          <a:bodyPr lIns="108000" tIns="81000" rIns="27000" bIns="81000" anchor="ctr"/>
          <a:lstStyle/>
          <a:p>
            <a:pPr algn="l">
              <a:lnSpc>
                <a:spcPct val="95000"/>
              </a:lnSpc>
              <a:spcBef>
                <a:spcPct val="20000"/>
              </a:spcBef>
            </a:pPr>
            <a:endParaRPr lang="zh-CN" altLang="en-US" sz="21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  <p:custDataLst>
      <p:tags r:id="rId1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3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56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83" grpId="0" bldLvl="0" animBg="1"/>
      <p:bldP spid="24585" grpId="0"/>
      <p:bldP spid="24585" grpId="1"/>
      <p:bldP spid="24586" grpId="0" bldLvl="0" animBg="1"/>
      <p:bldP spid="24587" grpId="0" bldLvl="0" animBg="1"/>
      <p:bldP spid="43026" grpId="0" bldLvl="0" animBg="1"/>
      <p:bldP spid="2" grpId="0"/>
      <p:bldP spid="2" grpId="1"/>
      <p:bldP spid="3" grpId="0" animBg="1"/>
      <p:bldP spid="3" grpId="1" animBg="1"/>
      <p:bldP spid="20482" grpId="0"/>
      <p:bldP spid="4" grpId="0" bldLvl="0" animBg="1"/>
      <p:bldP spid="5" grpId="0" bldLvl="0" animBg="1"/>
      <p:bldP spid="430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44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 txBox="1"/>
          <p:nvPr/>
        </p:nvSpPr>
        <p:spPr>
          <a:xfrm>
            <a:off x="261605" y="112903"/>
            <a:ext cx="12115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50" b="0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</a:defRPr>
            </a:lvl1pPr>
          </a:lstStyle>
          <a:p>
            <a:r>
              <a:rPr lang="zh-CN" altLang="en-US" dirty="0">
                <a:sym typeface="inpin heiti" panose="00000500000000000000" pitchFamily="2" charset="-122"/>
              </a:rPr>
              <a:t>实验</a:t>
            </a:r>
            <a:endParaRPr lang="zh-CN" altLang="en-US" dirty="0">
              <a:sym typeface="inpin heiti" panose="00000500000000000000" pitchFamily="2" charset="-122"/>
            </a:endParaRPr>
          </a:p>
          <a:p>
            <a:r>
              <a:rPr lang="zh-CN" altLang="en-US" dirty="0">
                <a:sym typeface="inpin heiti" panose="00000500000000000000" pitchFamily="2" charset="-122"/>
              </a:rPr>
              <a:t>价值</a:t>
            </a:r>
            <a:endParaRPr lang="zh-CN" altLang="en-US" dirty="0">
              <a:sym typeface="inpin heiti" panose="00000500000000000000" pitchFamily="2" charset="-122"/>
            </a:endParaRPr>
          </a:p>
        </p:txBody>
      </p:sp>
      <p:sp>
        <p:nvSpPr>
          <p:cNvPr id="12" name="Rectangle 38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/>
          <p:nvPr/>
        </p:nvSpPr>
        <p:spPr>
          <a:xfrm>
            <a:off x="261605" y="3696362"/>
            <a:ext cx="2139533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37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inpin heiti" panose="00000500000000000000" pitchFamily="2" charset="-122"/>
              </a:rPr>
              <a:t>历史</a:t>
            </a:r>
            <a:endParaRPr lang="en-US" altLang="zh-CN" sz="3375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inpin heiti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337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inpin heiti" panose="00000500000000000000" pitchFamily="2" charset="-122"/>
              </a:rPr>
              <a:t>意义 </a:t>
            </a:r>
            <a:endParaRPr lang="zh-CN" altLang="en-US" sz="3375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inpin heiti" panose="00000500000000000000" pitchFamily="2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897784" y="734122"/>
            <a:ext cx="102394" cy="11001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7" name="直接箭头连接符 16"/>
          <p:cNvCxnSpPr/>
          <p:nvPr/>
        </p:nvCxnSpPr>
        <p:spPr>
          <a:xfrm>
            <a:off x="1802949" y="3433985"/>
            <a:ext cx="7065158" cy="11442"/>
          </a:xfrm>
          <a:prstGeom prst="straightConnector1">
            <a:avLst/>
          </a:prstGeom>
          <a:ln w="9842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1712838" y="3644308"/>
            <a:ext cx="2160000" cy="403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2800" b="1">
                <a:latin typeface="方正宋刻本秀楷简体" panose="02000000000000000000" pitchFamily="2" charset="-122"/>
                <a:ea typeface="方正宋刻本秀楷简体" panose="02000000000000000000" pitchFamily="2" charset="-122"/>
              </a:defRPr>
            </a:lvl1pPr>
          </a:lstStyle>
          <a:p>
            <a:pPr algn="ctr"/>
            <a:r>
              <a:rPr lang="zh-CN" altLang="en-US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《共产党宣言》</a:t>
            </a:r>
            <a:endParaRPr lang="zh-CN" altLang="en-US" sz="2025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728307" y="3375681"/>
            <a:ext cx="129064" cy="121444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122921" y="2824945"/>
            <a:ext cx="1339835" cy="4032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 i="1">
                <a:latin typeface="字魂152号-机甲超级黑" panose="00000500000000000000" pitchFamily="2" charset="-122"/>
                <a:ea typeface="字魂152号-机甲超级黑" panose="00000500000000000000" pitchFamily="2" charset="-122"/>
                <a:cs typeface="方正北魏楷书_GBK" panose="02000000000000000000" charset="-122"/>
              </a:defRPr>
            </a:lvl1pPr>
          </a:lstStyle>
          <a:p>
            <a:r>
              <a:rPr lang="en-US" altLang="zh-CN" sz="2025" i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1848</a:t>
            </a:r>
            <a:endParaRPr lang="en-US" altLang="zh-CN" sz="2025" i="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217322" y="4101501"/>
            <a:ext cx="1245224" cy="783590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spcBef>
                <a:spcPts val="1200"/>
              </a:spcBef>
              <a:defRPr sz="3600" b="1">
                <a:highlight>
                  <a:srgbClr val="FFFF00"/>
                </a:highlight>
                <a:latin typeface="字魂95号-手刻宋" panose="00000500000000000000" pitchFamily="2" charset="-122"/>
                <a:ea typeface="字魂95号-手刻宋" panose="00000500000000000000" pitchFamily="2" charset="-122"/>
              </a:defRPr>
            </a:lvl1pPr>
          </a:lstStyle>
          <a:p>
            <a:r>
              <a:rPr lang="zh-CN" altLang="en-US" sz="2100" dirty="0">
                <a:highlight>
                  <a:srgbClr val="FFFFFF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空想 到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科学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3737530" y="2824945"/>
            <a:ext cx="1545259" cy="1222589"/>
            <a:chOff x="4322713" y="1210674"/>
            <a:chExt cx="2060345" cy="1630118"/>
          </a:xfrm>
        </p:grpSpPr>
        <p:sp>
          <p:nvSpPr>
            <p:cNvPr id="23" name="文本框 22"/>
            <p:cNvSpPr txBox="1"/>
            <p:nvPr/>
          </p:nvSpPr>
          <p:spPr>
            <a:xfrm>
              <a:off x="4322713" y="2303159"/>
              <a:ext cx="2060345" cy="537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latin typeface="方正宋刻本秀楷简体" panose="02000000000000000000" pitchFamily="2" charset="-122"/>
                  <a:ea typeface="方正宋刻本秀楷简体" panose="02000000000000000000" pitchFamily="2" charset="-122"/>
                </a:defRPr>
              </a:lvl1pPr>
            </a:lstStyle>
            <a:p>
              <a:pPr algn="ctr"/>
              <a:r>
                <a:rPr lang="zh-CN" altLang="en-US" sz="2025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巴黎公社</a:t>
              </a:r>
              <a:endParaRPr lang="zh-CN" altLang="en-US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5266843" y="1944989"/>
              <a:ext cx="172085" cy="16192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glow rad="127000">
                <a:schemeClr val="bg1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2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4632885" y="1210674"/>
              <a:ext cx="1440000" cy="537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 i="1">
                  <a:latin typeface="字魂152号-机甲超级黑" panose="00000500000000000000" pitchFamily="2" charset="-122"/>
                  <a:ea typeface="字魂152号-机甲超级黑" panose="00000500000000000000" pitchFamily="2" charset="-122"/>
                  <a:cs typeface="方正北魏楷书_GBK" panose="02000000000000000000" charset="-122"/>
                </a:defRPr>
              </a:lvl1pPr>
            </a:lstStyle>
            <a:p>
              <a:r>
                <a:rPr lang="en-US" altLang="zh-CN" sz="2025" i="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1871</a:t>
              </a:r>
              <a:endParaRPr lang="en-US" altLang="zh-CN" sz="2025" i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3969521" y="4108324"/>
            <a:ext cx="1262333" cy="783590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spcBef>
                <a:spcPts val="1200"/>
              </a:spcBef>
              <a:defRPr sz="3600" b="1">
                <a:highlight>
                  <a:srgbClr val="FFFF00"/>
                </a:highlight>
                <a:latin typeface="字魂95号-手刻宋" panose="00000500000000000000" pitchFamily="2" charset="-122"/>
                <a:ea typeface="字魂95号-手刻宋" panose="00000500000000000000" pitchFamily="2" charset="-122"/>
              </a:defRPr>
            </a:lvl1pPr>
          </a:lstStyle>
          <a:p>
            <a:r>
              <a:rPr lang="zh-CN" altLang="en-US" sz="2100" dirty="0">
                <a:highlight>
                  <a:srgbClr val="FFFFFF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理论 到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实践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5478380" y="2824945"/>
            <a:ext cx="1545259" cy="1222589"/>
            <a:chOff x="6655304" y="1210674"/>
            <a:chExt cx="2060345" cy="1630118"/>
          </a:xfrm>
        </p:grpSpPr>
        <p:sp>
          <p:nvSpPr>
            <p:cNvPr id="28" name="文本框 27"/>
            <p:cNvSpPr txBox="1"/>
            <p:nvPr/>
          </p:nvSpPr>
          <p:spPr>
            <a:xfrm>
              <a:off x="6655304" y="2303159"/>
              <a:ext cx="2060345" cy="537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2800" b="1">
                  <a:latin typeface="方正宋刻本秀楷简体" panose="02000000000000000000" pitchFamily="2" charset="-122"/>
                  <a:ea typeface="方正宋刻本秀楷简体" panose="02000000000000000000" pitchFamily="2" charset="-122"/>
                </a:defRPr>
              </a:lvl1pPr>
            </a:lstStyle>
            <a:p>
              <a:pPr algn="ctr"/>
              <a:r>
                <a:rPr lang="zh-CN" altLang="en-US" sz="2025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十月革命</a:t>
              </a:r>
              <a:endParaRPr lang="zh-CN" altLang="en-US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7599434" y="1944989"/>
              <a:ext cx="172085" cy="161925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  <a:effectLst>
              <a:glow rad="127000">
                <a:schemeClr val="bg1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25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965476" y="1210674"/>
              <a:ext cx="1440000" cy="5376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3200" b="1" i="1">
                  <a:latin typeface="字魂152号-机甲超级黑" panose="00000500000000000000" pitchFamily="2" charset="-122"/>
                  <a:ea typeface="字魂152号-机甲超级黑" panose="00000500000000000000" pitchFamily="2" charset="-122"/>
                  <a:cs typeface="方正北魏楷书_GBK" panose="02000000000000000000" charset="-122"/>
                </a:defRPr>
              </a:lvl1pPr>
            </a:lstStyle>
            <a:p>
              <a:r>
                <a:rPr lang="en-US" altLang="zh-CN" sz="2025" i="0" dirty="0">
                  <a:solidFill>
                    <a:schemeClr val="tx1"/>
                  </a:solidFill>
                  <a:latin typeface="黑体" panose="02010609060101010101" charset="-122"/>
                  <a:ea typeface="黑体" panose="02010609060101010101" charset="-122"/>
                </a:rPr>
                <a:t>1917</a:t>
              </a:r>
              <a:endParaRPr lang="en-US" altLang="zh-CN" sz="2025" i="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1" name="文本框 30"/>
          <p:cNvSpPr txBox="1"/>
          <p:nvPr/>
        </p:nvSpPr>
        <p:spPr>
          <a:xfrm>
            <a:off x="5797023" y="4097216"/>
            <a:ext cx="1285036" cy="783590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spcBef>
                <a:spcPts val="1200"/>
              </a:spcBef>
              <a:defRPr sz="3600" b="1">
                <a:highlight>
                  <a:srgbClr val="FFFF00"/>
                </a:highlight>
                <a:latin typeface="字魂95号-手刻宋" panose="00000500000000000000" pitchFamily="2" charset="-122"/>
                <a:ea typeface="字魂95号-手刻宋" panose="00000500000000000000" pitchFamily="2" charset="-122"/>
              </a:defRPr>
            </a:lvl1pPr>
          </a:lstStyle>
          <a:p>
            <a:r>
              <a:rPr lang="zh-CN" altLang="en-US" sz="2100" dirty="0">
                <a:highlight>
                  <a:srgbClr val="FFFFFF"/>
                </a:highlight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理想 到 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现实</a:t>
            </a:r>
            <a:endParaRPr lang="zh-CN" altLang="en-US" sz="24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0" name="文本占位符 5"/>
          <p:cNvSpPr txBox="1"/>
          <p:nvPr/>
        </p:nvSpPr>
        <p:spPr>
          <a:xfrm>
            <a:off x="1614805" y="246380"/>
            <a:ext cx="4965700" cy="2371090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algn="just" fontAlgn="auto">
              <a:lnSpc>
                <a:spcPct val="125000"/>
              </a:lnSpc>
              <a:spcBef>
                <a:spcPts val="0"/>
              </a:spcBef>
              <a:buNone/>
            </a:pPr>
            <a:r>
              <a:rPr lang="zh-CN" altLang="en-US" sz="2475" spc="-15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①十月革命是人类历史上</a:t>
            </a:r>
            <a:r>
              <a:rPr lang="zh-CN" altLang="en-US" sz="2475" spc="-15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第一次</a:t>
            </a:r>
            <a:r>
              <a:rPr lang="zh-CN" altLang="en-US" sz="2475" spc="-15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胜利的社会主义革命，建立了</a:t>
            </a:r>
            <a:r>
              <a:rPr lang="zh-CN" altLang="en-US" sz="2475" spc="-150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第一个</a:t>
            </a:r>
            <a:r>
              <a:rPr lang="zh-CN" altLang="en-US" sz="2475" spc="-15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无产阶级专政的国家，</a:t>
            </a:r>
            <a:endParaRPr lang="en-US" altLang="zh-CN" sz="2475" spc="-15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marL="541655" lvl="0" indent="-541655" algn="just">
              <a:lnSpc>
                <a:spcPct val="100000"/>
              </a:lnSpc>
              <a:buNone/>
            </a:pPr>
            <a:r>
              <a:rPr lang="zh-CN" altLang="en-US" sz="2475" spc="-15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②把社会主义理论变为现实。</a:t>
            </a:r>
            <a:r>
              <a:rPr lang="zh-CN" altLang="en-US" sz="2475" spc="-15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推动</a:t>
            </a:r>
            <a:endParaRPr lang="zh-CN" altLang="en-US" sz="2475" spc="-15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L="541655" lvl="0" indent="-541655" algn="just">
              <a:lnSpc>
                <a:spcPct val="100000"/>
              </a:lnSpc>
              <a:buNone/>
            </a:pPr>
            <a:r>
              <a:rPr lang="zh-CN" altLang="en-US" sz="2475" spc="-15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国际无产阶级革命运动。</a:t>
            </a:r>
            <a:endParaRPr lang="zh-CN" altLang="en-US" sz="2475" spc="-15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1" name="图片 40" descr="微信截图_2020110308414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209" b="98405" l="1832" r="97680">
                        <a14:foregroundMark x1="16850" y1="17423" x2="68620" y2="11779"/>
                        <a14:foregroundMark x1="68620" y1="11779" x2="87179" y2="26135"/>
                        <a14:foregroundMark x1="87179" y1="26135" x2="95360" y2="49939"/>
                        <a14:foregroundMark x1="95360" y1="49939" x2="90354" y2="66748"/>
                        <a14:foregroundMark x1="90354" y1="66748" x2="75336" y2="81718"/>
                        <a14:foregroundMark x1="75336" y1="81718" x2="52381" y2="89693"/>
                        <a14:foregroundMark x1="52381" y1="89693" x2="28449" y2="89693"/>
                        <a14:foregroundMark x1="28449" y1="89693" x2="16117" y2="77791"/>
                        <a14:foregroundMark x1="16117" y1="77791" x2="6716" y2="38405"/>
                        <a14:foregroundMark x1="6716" y1="38405" x2="21001" y2="24172"/>
                        <a14:foregroundMark x1="35531" y1="6503" x2="59707" y2="3681"/>
                        <a14:foregroundMark x1="62637" y1="3681" x2="75580" y2="11166"/>
                        <a14:foregroundMark x1="77289" y1="11166" x2="83883" y2="18650"/>
                        <a14:foregroundMark x1="87359" y1="22209" x2="93895" y2="30798"/>
                        <a14:foregroundMark x1="85958" y1="20368" x2="87056" y2="21811"/>
                        <a14:foregroundMark x1="95116" y1="38773" x2="96825" y2="53497"/>
                        <a14:foregroundMark x1="96825" y1="53006" x2="94261" y2="66626"/>
                        <a14:foregroundMark x1="94261" y1="66626" x2="88523" y2="77301"/>
                        <a14:foregroundMark x1="54701" y1="2331" x2="24786" y2="10307"/>
                        <a14:foregroundMark x1="26007" y1="9080" x2="41392" y2="6135"/>
                        <a14:foregroundMark x1="41392" y1="6135" x2="41880" y2="6135"/>
                        <a14:foregroundMark x1="38950" y1="2331" x2="38950" y2="2331"/>
                        <a14:foregroundMark x1="9280" y1="25031" x2="9280" y2="25031"/>
                        <a14:foregroundMark x1="9280" y1="23313" x2="9768" y2="28344"/>
                        <a14:foregroundMark x1="5617" y1="34601" x2="1832" y2="50920"/>
                        <a14:foregroundMark x1="33089" y1="93252" x2="46398" y2="96933"/>
                        <a14:foregroundMark x1="76010" y1="8834" x2="86550" y2="19020"/>
                        <a14:foregroundMark x1="74740" y1="7607" x2="76010" y2="8834"/>
                        <a14:foregroundMark x1="74359" y1="7239" x2="74740" y2="7607"/>
                        <a14:foregroundMark x1="92349" y1="27745" x2="96947" y2="38528"/>
                        <a14:foregroundMark x1="90773" y1="24049" x2="91165" y2="24968"/>
                        <a14:foregroundMark x1="89988" y1="22209" x2="90773" y2="24049"/>
                        <a14:foregroundMark x1="88942" y1="19755" x2="89256" y2="20491"/>
                        <a14:foregroundMark x1="93188" y1="27230" x2="97924" y2="47117"/>
                        <a14:foregroundMark x1="51915" y1="98405" x2="52747" y2="98405"/>
                        <a14:foregroundMark x1="88889" y1="20491" x2="90232" y2="22822"/>
                        <a14:foregroundMark x1="46642" y1="98037" x2="52747" y2="97791"/>
                        <a14:backgroundMark x1="76679" y1="7607" x2="76679" y2="7607"/>
                        <a14:backgroundMark x1="78022" y1="8834" x2="78022" y2="8834"/>
                        <a14:backgroundMark x1="89133" y1="19141" x2="89133" y2="19141"/>
                        <a14:backgroundMark x1="92796" y1="24049" x2="92796" y2="24049"/>
                        <a14:backgroundMark x1="93773" y1="25399" x2="93773" y2="25399"/>
                        <a14:backgroundMark x1="89499" y1="19755" x2="89499" y2="19755"/>
                        <a14:backgroundMark x1="43956" y1="99755" x2="43956" y2="99755"/>
                        <a14:backgroundMark x1="87912" y1="18160" x2="88889" y2="19509"/>
                        <a14:backgroundMark x1="92063" y1="24417" x2="93773" y2="26871"/>
                        <a14:backgroundMark x1="52381" y1="99141" x2="51913" y2="99141"/>
                        <a14:backgroundMark x1="52747" y1="98528" x2="52747" y2="98528"/>
                        <a14:backgroundMark x1="51770" y1="98650" x2="51770" y2="9865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620704" y="246467"/>
            <a:ext cx="2517320" cy="2504882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7219315" y="475615"/>
            <a:ext cx="1320800" cy="3683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latin typeface="黑体" panose="02010609060101010101" charset="-122"/>
                <a:ea typeface="黑体" panose="02010609060101010101" charset="-122"/>
              </a:rPr>
              <a:t>苏俄国徽</a:t>
            </a:r>
            <a:endParaRPr lang="zh-CN" altLang="en-US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6867525" y="2681605"/>
            <a:ext cx="2200910" cy="1014730"/>
          </a:xfrm>
          <a:prstGeom prst="rect">
            <a:avLst/>
          </a:prstGeom>
          <a:solidFill>
            <a:schemeClr val="bg1">
              <a:lumMod val="85000"/>
              <a:alpha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俄语：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全世界无产者，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 algn="ctr"/>
            <a:r>
              <a:rPr lang="zh-CN" altLang="en-US" sz="20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联合起来！</a:t>
            </a:r>
            <a:endParaRPr lang="zh-CN" altLang="en-US" sz="20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3" name="五角星 32"/>
          <p:cNvSpPr/>
          <p:nvPr/>
        </p:nvSpPr>
        <p:spPr>
          <a:xfrm>
            <a:off x="587939" y="1414470"/>
            <a:ext cx="619343" cy="571391"/>
          </a:xfrm>
          <a:prstGeom prst="star5">
            <a:avLst/>
          </a:prstGeom>
          <a:solidFill>
            <a:srgbClr val="C00000"/>
          </a:solidFill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4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2" grpId="0"/>
      <p:bldP spid="15" grpId="0" bldLvl="0" animBg="1"/>
      <p:bldP spid="18" grpId="0"/>
      <p:bldP spid="19" grpId="0" bldLvl="0" animBg="1"/>
      <p:bldP spid="20" grpId="0"/>
      <p:bldP spid="21" grpId="0" bldLvl="0" animBg="1"/>
      <p:bldP spid="26" grpId="0" bldLvl="0" animBg="1"/>
      <p:bldP spid="31" grpId="0" bldLvl="0" animBg="1"/>
      <p:bldP spid="40" grpId="0" animBg="1" uiExpand="1" build="p"/>
      <p:bldP spid="32" grpId="0" bldLvl="0" animBg="1"/>
      <p:bldP spid="38" grpId="0" bldLvl="0" animBg="1"/>
      <p:bldP spid="38" grpId="1" animBg="1"/>
      <p:bldP spid="3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44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 txBox="1"/>
          <p:nvPr/>
        </p:nvSpPr>
        <p:spPr>
          <a:xfrm>
            <a:off x="261605" y="112903"/>
            <a:ext cx="12115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50" b="0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</a:defRPr>
            </a:lvl1pPr>
          </a:lstStyle>
          <a:p>
            <a:r>
              <a:rPr lang="zh-CN" altLang="en-US" dirty="0">
                <a:sym typeface="inpin heiti" panose="00000500000000000000" pitchFamily="2" charset="-122"/>
              </a:rPr>
              <a:t>实验</a:t>
            </a:r>
            <a:endParaRPr lang="zh-CN" altLang="en-US" dirty="0">
              <a:sym typeface="inpin heiti" panose="00000500000000000000" pitchFamily="2" charset="-122"/>
            </a:endParaRPr>
          </a:p>
          <a:p>
            <a:r>
              <a:rPr lang="zh-CN" altLang="en-US" dirty="0">
                <a:sym typeface="inpin heiti" panose="00000500000000000000" pitchFamily="2" charset="-122"/>
              </a:rPr>
              <a:t>价值</a:t>
            </a:r>
            <a:endParaRPr lang="zh-CN" altLang="en-US" dirty="0">
              <a:sym typeface="inpin heiti" panose="00000500000000000000" pitchFamily="2" charset="-122"/>
            </a:endParaRPr>
          </a:p>
        </p:txBody>
      </p:sp>
      <p:sp>
        <p:nvSpPr>
          <p:cNvPr id="10" name="文本占位符 3"/>
          <p:cNvSpPr txBox="1"/>
          <p:nvPr/>
        </p:nvSpPr>
        <p:spPr>
          <a:xfrm>
            <a:off x="1563210" y="48768"/>
            <a:ext cx="4806084" cy="908752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541655" lvl="0" indent="-541655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300" spc="-15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2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</a:t>
            </a:r>
            <a:r>
              <a:rPr lang="zh-CN" altLang="en-US" sz="22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推动了国际无产阶级革命运动，</a:t>
            </a:r>
            <a:endParaRPr lang="en-US" altLang="zh-CN" sz="225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250" spc="-3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鼓舞了殖民地半殖民地人民的解放斗争。</a:t>
            </a:r>
            <a:endParaRPr lang="zh-CN" altLang="en-US" sz="2250" spc="-3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1" name="图片 27650" descr="20070727150726810">
            <a:hlinkClick r:id="rId1"/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088"/>
          <a:stretch>
            <a:fillRect/>
          </a:stretch>
        </p:blipFill>
        <p:spPr bwMode="auto">
          <a:xfrm>
            <a:off x="6571628" y="100264"/>
            <a:ext cx="2572378" cy="34868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文本框 11"/>
          <p:cNvSpPr txBox="1"/>
          <p:nvPr/>
        </p:nvSpPr>
        <p:spPr>
          <a:xfrm>
            <a:off x="6510264" y="3575767"/>
            <a:ext cx="2572378" cy="28377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575" b="1" i="0" u="none" strike="noStrike" kern="1200" cap="none" spc="0" normalizeH="0" baseline="0" noProof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列宁同志清扫地球</a:t>
            </a:r>
            <a:endParaRPr kumimoji="0" lang="zh-CN" altLang="en-US" sz="1575" b="1" i="0" u="none" strike="noStrike" kern="1200" cap="none" spc="0" normalizeH="0" baseline="0" noProof="1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sp>
        <p:nvSpPr>
          <p:cNvPr id="14" name="文本占位符 3"/>
          <p:cNvSpPr txBox="1"/>
          <p:nvPr/>
        </p:nvSpPr>
        <p:spPr>
          <a:xfrm>
            <a:off x="1563211" y="4099534"/>
            <a:ext cx="7452360" cy="738664"/>
          </a:xfrm>
          <a:prstGeom prst="rect">
            <a:avLst/>
          </a:prstGeom>
          <a:solidFill>
            <a:srgbClr val="FFC000"/>
          </a:solidFill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541655" lvl="0" indent="-541655" algn="ctr">
              <a:lnSpc>
                <a:spcPct val="10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300" spc="-150">
                <a:solidFill>
                  <a:srgbClr val="C0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lt1"/>
                </a:solidFill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lt1"/>
                </a:solidFill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28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④打破了近代世界资本主义一统天下的局面。</a:t>
            </a:r>
            <a:endParaRPr lang="zh-CN" altLang="en-US" sz="28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63085" y="1108542"/>
            <a:ext cx="4749661" cy="1245235"/>
          </a:xfrm>
          <a:prstGeom prst="rect">
            <a:avLst/>
          </a:prstGeom>
          <a:solidFill>
            <a:srgbClr val="FF9800"/>
          </a:solidFill>
        </p:spPr>
        <p:txBody>
          <a:bodyPr wrap="square" rtlCol="0">
            <a:spAutoFit/>
          </a:bodyPr>
          <a:lstStyle/>
          <a:p>
            <a:pPr indent="647700" fontAlgn="auto">
              <a:lnSpc>
                <a:spcPct val="125000"/>
              </a:lnSpc>
            </a:pP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十月革命一声炮响，给我们送来了马克思列宁主义。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algn="r" fontAlgn="auto">
              <a:lnSpc>
                <a:spcPct val="125000"/>
              </a:lnSpc>
            </a:pPr>
            <a:r>
              <a:rPr lang="en-US" altLang="zh-CN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000" b="1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毛泽东《论人民民主专政》</a:t>
            </a:r>
            <a:endParaRPr lang="zh-CN" altLang="en-US" sz="2000" b="1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6" name="Picture 118" descr="U868P1T1D15713973F21DT20080610095939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3317875" y="2439670"/>
            <a:ext cx="2783840" cy="157416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38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/>
          <p:nvPr/>
        </p:nvSpPr>
        <p:spPr>
          <a:xfrm>
            <a:off x="261605" y="3841777"/>
            <a:ext cx="2139533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4000"/>
              </a:lnSpc>
            </a:pPr>
            <a:r>
              <a:rPr lang="zh-CN" altLang="en-US" sz="337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inpin heiti" panose="00000500000000000000" pitchFamily="2" charset="-122"/>
              </a:rPr>
              <a:t>历史</a:t>
            </a:r>
            <a:endParaRPr lang="en-US" altLang="zh-CN" sz="3375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inpin heiti" panose="00000500000000000000" pitchFamily="2" charset="-122"/>
            </a:endParaRPr>
          </a:p>
          <a:p>
            <a:pPr>
              <a:lnSpc>
                <a:spcPct val="114000"/>
              </a:lnSpc>
            </a:pPr>
            <a:r>
              <a:rPr lang="zh-CN" altLang="en-US" sz="337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inpin heiti" panose="00000500000000000000" pitchFamily="2" charset="-122"/>
              </a:rPr>
              <a:t>意义 </a:t>
            </a:r>
            <a:endParaRPr lang="zh-CN" altLang="en-US" sz="3375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250"/>
                                        <p:tgtEl>
                                          <p:spTgt spid="1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2" grpId="0" bldLvl="0" animBg="1"/>
      <p:bldP spid="14" grpId="0" animBg="1" uiExpand="1" build="p"/>
      <p:bldP spid="15" grpId="0" bldLvl="0" animBg="1"/>
      <p:bldP spid="15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450"/>
            <a:ext cx="9141674" cy="3726415"/>
            <a:chOff x="0" y="404663"/>
            <a:chExt cx="12188899" cy="496855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1"/>
            <a:srcRect t="7048" b="6409"/>
            <a:stretch>
              <a:fillRect/>
            </a:stretch>
          </p:blipFill>
          <p:spPr>
            <a:xfrm>
              <a:off x="0" y="404663"/>
              <a:ext cx="8192339" cy="4968553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/>
            <a:srcRect t="7048" r="50000" b="6409"/>
            <a:stretch>
              <a:fillRect/>
            </a:stretch>
          </p:blipFill>
          <p:spPr>
            <a:xfrm>
              <a:off x="8092728" y="404663"/>
              <a:ext cx="4096171" cy="4968553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1090557" y="1736679"/>
            <a:ext cx="1591233" cy="17515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7" name="直接箭头连接符 6"/>
          <p:cNvCxnSpPr/>
          <p:nvPr/>
        </p:nvCxnSpPr>
        <p:spPr>
          <a:xfrm flipH="1">
            <a:off x="302146" y="1911831"/>
            <a:ext cx="788411" cy="1815034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2" name="组合 61"/>
          <p:cNvGrpSpPr/>
          <p:nvPr/>
        </p:nvGrpSpPr>
        <p:grpSpPr>
          <a:xfrm>
            <a:off x="1359734" y="3733711"/>
            <a:ext cx="1763688" cy="1440067"/>
            <a:chOff x="1812979" y="4977681"/>
            <a:chExt cx="2351584" cy="1920089"/>
          </a:xfrm>
        </p:grpSpPr>
        <p:pic>
          <p:nvPicPr>
            <p:cNvPr id="10" name="Picture 9" descr="W020100825478364754040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12979" y="4977681"/>
              <a:ext cx="2351584" cy="1538045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noFill/>
              <a:miter lim="800000"/>
              <a:headEnd/>
              <a:tailEnd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2" name="矩形 11"/>
            <p:cNvSpPr/>
            <p:nvPr/>
          </p:nvSpPr>
          <p:spPr>
            <a:xfrm>
              <a:off x="1830888" y="6498990"/>
              <a:ext cx="2302536" cy="3987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 fontAlgn="auto"/>
              <a:r>
                <a:rPr lang="zh-CN" altLang="en-US" sz="1350" b="1" strike="noStrike" noProof="1">
                  <a:latin typeface="黑体" panose="02010609060101010101" charset="-122"/>
                  <a:ea typeface="黑体" panose="02010609060101010101" charset="-122"/>
                </a:rPr>
                <a:t>回到彼得格勒</a:t>
              </a:r>
              <a:endParaRPr lang="zh-CN" altLang="en-US" sz="1350" b="1" strike="noStrike" noProof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-6818" y="3733711"/>
            <a:ext cx="1373372" cy="1415151"/>
            <a:chOff x="-9092" y="4977681"/>
            <a:chExt cx="1831163" cy="188686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 rotWithShape="1">
            <a:blip r:embed="rId4"/>
            <a:srcRect l="8549" r="10876"/>
            <a:stretch>
              <a:fillRect/>
            </a:stretch>
          </p:blipFill>
          <p:spPr>
            <a:xfrm>
              <a:off x="18769" y="4977681"/>
              <a:ext cx="1803302" cy="1657561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-9092" y="6497096"/>
              <a:ext cx="1822071" cy="36745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 fontAlgn="auto"/>
              <a:r>
                <a:rPr lang="zh-CN" altLang="en-US" sz="1200" b="1" strike="noStrike" noProof="1">
                  <a:latin typeface="黑体" panose="02010609060101010101" charset="-122"/>
                  <a:ea typeface="黑体" panose="02010609060101010101" charset="-122"/>
                </a:rPr>
                <a:t>马克思主义小组</a:t>
              </a:r>
              <a:endParaRPr lang="zh-CN" altLang="en-US" sz="1200" b="1" strike="noStrike" noProof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cxnSp>
        <p:nvCxnSpPr>
          <p:cNvPr id="17" name="直接箭头连接符 16"/>
          <p:cNvCxnSpPr/>
          <p:nvPr/>
        </p:nvCxnSpPr>
        <p:spPr>
          <a:xfrm>
            <a:off x="1519430" y="2190121"/>
            <a:ext cx="315872" cy="1558031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矩形 19"/>
          <p:cNvSpPr/>
          <p:nvPr/>
        </p:nvSpPr>
        <p:spPr>
          <a:xfrm>
            <a:off x="1090556" y="1989277"/>
            <a:ext cx="1591233" cy="1685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>
            <a:off x="3106887" y="3726693"/>
            <a:ext cx="908431" cy="1445457"/>
            <a:chOff x="4142516" y="4968324"/>
            <a:chExt cx="1211241" cy="1927276"/>
          </a:xfrm>
        </p:grpSpPr>
        <p:pic>
          <p:nvPicPr>
            <p:cNvPr id="25" name="图片 24"/>
            <p:cNvPicPr>
              <a:picLocks noChangeAspect="1"/>
            </p:cNvPicPr>
            <p:nvPr/>
          </p:nvPicPr>
          <p:blipFill rotWithShape="1">
            <a:blip r:embed="rId5"/>
            <a:srcRect l="9415" r="34680"/>
            <a:stretch>
              <a:fillRect/>
            </a:stretch>
          </p:blipFill>
          <p:spPr>
            <a:xfrm>
              <a:off x="4152465" y="4968324"/>
              <a:ext cx="1180730" cy="1537563"/>
            </a:xfrm>
            <a:prstGeom prst="rect">
              <a:avLst/>
            </a:prstGeom>
          </p:spPr>
        </p:pic>
        <p:sp>
          <p:nvSpPr>
            <p:cNvPr id="27" name="矩形 26"/>
            <p:cNvSpPr/>
            <p:nvPr/>
          </p:nvSpPr>
          <p:spPr>
            <a:xfrm>
              <a:off x="4142516" y="6496820"/>
              <a:ext cx="1211241" cy="3987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 fontAlgn="auto"/>
              <a:r>
                <a:rPr lang="zh-CN" altLang="en-US" sz="1350" b="1" noProof="1">
                  <a:latin typeface="黑体" panose="02010609060101010101" charset="-122"/>
                  <a:ea typeface="黑体" panose="02010609060101010101" charset="-122"/>
                </a:rPr>
                <a:t>在演讲</a:t>
              </a:r>
              <a:endParaRPr lang="zh-CN" altLang="en-US" sz="1350" b="1" strike="noStrike" noProof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093915" y="1117664"/>
            <a:ext cx="1587875" cy="3551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3" name="直接箭头连接符 32"/>
          <p:cNvCxnSpPr/>
          <p:nvPr/>
        </p:nvCxnSpPr>
        <p:spPr>
          <a:xfrm>
            <a:off x="2104783" y="1501135"/>
            <a:ext cx="1402928" cy="2247017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矩形 37"/>
          <p:cNvSpPr/>
          <p:nvPr/>
        </p:nvSpPr>
        <p:spPr>
          <a:xfrm>
            <a:off x="275498" y="2565863"/>
            <a:ext cx="1002136" cy="33037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39" name="直接箭头连接符 38"/>
          <p:cNvCxnSpPr/>
          <p:nvPr/>
        </p:nvCxnSpPr>
        <p:spPr>
          <a:xfrm>
            <a:off x="1277634" y="2896236"/>
            <a:ext cx="3942438" cy="823078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矩形 49"/>
          <p:cNvSpPr/>
          <p:nvPr/>
        </p:nvSpPr>
        <p:spPr>
          <a:xfrm>
            <a:off x="4398592" y="2962659"/>
            <a:ext cx="1484272" cy="20360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1" name="直接箭头连接符 50"/>
          <p:cNvCxnSpPr>
            <a:endCxn id="46" idx="0"/>
          </p:cNvCxnSpPr>
          <p:nvPr/>
        </p:nvCxnSpPr>
        <p:spPr>
          <a:xfrm>
            <a:off x="5882864" y="3185992"/>
            <a:ext cx="1106942" cy="55402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矩形 52"/>
          <p:cNvSpPr/>
          <p:nvPr/>
        </p:nvSpPr>
        <p:spPr>
          <a:xfrm>
            <a:off x="6354198" y="688676"/>
            <a:ext cx="1484272" cy="20360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54" name="直接箭头连接符 53"/>
          <p:cNvCxnSpPr/>
          <p:nvPr/>
        </p:nvCxnSpPr>
        <p:spPr>
          <a:xfrm>
            <a:off x="7835624" y="891564"/>
            <a:ext cx="462791" cy="2835129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/>
          <p:cNvGrpSpPr/>
          <p:nvPr/>
        </p:nvGrpSpPr>
        <p:grpSpPr>
          <a:xfrm>
            <a:off x="4006509" y="3726693"/>
            <a:ext cx="2410807" cy="1422991"/>
            <a:chOff x="5342012" y="4968324"/>
            <a:chExt cx="3214409" cy="1897322"/>
          </a:xfrm>
        </p:grpSpPr>
        <p:pic>
          <p:nvPicPr>
            <p:cNvPr id="36" name="图片 15362" descr="SHIYUEQIYI"/>
            <p:cNvPicPr>
              <a:picLocks noChangeAspect="1"/>
            </p:cNvPicPr>
            <p:nvPr/>
          </p:nvPicPr>
          <p:blipFill>
            <a:blip r:embed="rId6"/>
            <a:srcRect l="1755" t="966" r="2846" b="1292"/>
            <a:stretch>
              <a:fillRect/>
            </a:stretch>
          </p:blipFill>
          <p:spPr>
            <a:xfrm>
              <a:off x="5342012" y="4968324"/>
              <a:ext cx="2025215" cy="1537563"/>
            </a:xfrm>
            <a:prstGeom prst="rect">
              <a:avLst/>
            </a:prstGeom>
            <a:noFill/>
            <a:ln w="9525">
              <a:noFill/>
            </a:ln>
          </p:spPr>
        </p:pic>
        <p:graphicFrame>
          <p:nvGraphicFramePr>
            <p:cNvPr id="44" name="Object 12"/>
            <p:cNvGraphicFramePr/>
            <p:nvPr/>
          </p:nvGraphicFramePr>
          <p:xfrm>
            <a:off x="7350539" y="4994854"/>
            <a:ext cx="1205882" cy="151103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32" name="" r:id="rId7" imgW="3044825" imgH="4260850" progId="PBrush">
                    <p:embed/>
                  </p:oleObj>
                </mc:Choice>
                <mc:Fallback>
                  <p:oleObj name="" r:id="rId7" imgW="3044825" imgH="4260850" progId="PBrush">
                    <p:embed/>
                    <p:pic>
                      <p:nvPicPr>
                        <p:cNvPr id="0" name="Object 12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8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7350539" y="4994854"/>
                          <a:ext cx="1205882" cy="151103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43" name="矩形 42"/>
            <p:cNvSpPr/>
            <p:nvPr/>
          </p:nvSpPr>
          <p:spPr>
            <a:xfrm>
              <a:off x="5372533" y="6498193"/>
              <a:ext cx="3183887" cy="36745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 fontAlgn="auto"/>
              <a:r>
                <a:rPr lang="zh-CN" altLang="en-US" sz="1200" b="1" noProof="1">
                  <a:latin typeface="黑体" panose="02010609060101010101" charset="-122"/>
                  <a:ea typeface="黑体" panose="02010609060101010101" charset="-122"/>
                </a:rPr>
                <a:t>秘密来到斯宫，亲自领导起义</a:t>
              </a:r>
              <a:endParaRPr lang="zh-CN" altLang="en-US" sz="1200" b="1" strike="noStrike" noProof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571702" y="3734371"/>
            <a:ext cx="1581707" cy="1437916"/>
            <a:chOff x="10095603" y="4978561"/>
            <a:chExt cx="2108942" cy="1917221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 rotWithShape="1">
            <a:blip r:embed="rId9"/>
            <a:srcRect r="8554" b="11697"/>
            <a:stretch>
              <a:fillRect/>
            </a:stretch>
          </p:blipFill>
          <p:spPr>
            <a:xfrm>
              <a:off x="10095603" y="4978561"/>
              <a:ext cx="2096398" cy="1518259"/>
            </a:xfrm>
            <a:prstGeom prst="rect">
              <a:avLst/>
            </a:prstGeom>
          </p:spPr>
        </p:pic>
        <p:sp>
          <p:nvSpPr>
            <p:cNvPr id="60" name="矩形 59"/>
            <p:cNvSpPr/>
            <p:nvPr/>
          </p:nvSpPr>
          <p:spPr>
            <a:xfrm>
              <a:off x="10095603" y="6497002"/>
              <a:ext cx="2108942" cy="3987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 fontAlgn="auto"/>
              <a:r>
                <a:rPr lang="zh-CN" altLang="en-US" sz="1350" b="1" strike="noStrike" noProof="1">
                  <a:latin typeface="黑体" panose="02010609060101010101" charset="-122"/>
                  <a:ea typeface="黑体" panose="02010609060101010101" charset="-122"/>
                </a:rPr>
                <a:t>三年国内战争</a:t>
              </a:r>
              <a:endParaRPr lang="zh-CN" altLang="en-US" sz="1350" b="1" strike="noStrike" noProof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6417316" y="3740014"/>
            <a:ext cx="1144979" cy="1432273"/>
            <a:chOff x="8556421" y="4986085"/>
            <a:chExt cx="1526638" cy="1909697"/>
          </a:xfrm>
        </p:grpSpPr>
        <p:pic>
          <p:nvPicPr>
            <p:cNvPr id="46" name="Picture 2" descr="http://p3.so.qhmsg.com/bdr/_240_/t0101ba1582c6272c58.jpg"/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8556421" y="4986085"/>
              <a:ext cx="1526638" cy="151073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48" name="矩形 47"/>
            <p:cNvSpPr/>
            <p:nvPr/>
          </p:nvSpPr>
          <p:spPr>
            <a:xfrm>
              <a:off x="8568965" y="6497002"/>
              <a:ext cx="1514094" cy="398780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algn="ctr" fontAlgn="auto"/>
              <a:r>
                <a:rPr lang="zh-CN" altLang="en-US" sz="1350" b="1" strike="noStrike" noProof="1">
                  <a:latin typeface="黑体" panose="02010609060101010101" charset="-122"/>
                  <a:ea typeface="黑体" panose="02010609060101010101" charset="-122"/>
                </a:rPr>
                <a:t>筹建政府</a:t>
              </a:r>
              <a:endParaRPr lang="zh-CN" altLang="en-US" sz="1350" b="1" strike="noStrike" noProof="1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80" name="文本框 79"/>
          <p:cNvSpPr txBox="1"/>
          <p:nvPr/>
        </p:nvSpPr>
        <p:spPr>
          <a:xfrm>
            <a:off x="-6818" y="2002"/>
            <a:ext cx="9148493" cy="414020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zh-CN" altLang="en-US" sz="21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点拨释疑：查阅资料，了解列宁在十月革命关键时刻发挥的重要作用：</a:t>
            </a:r>
            <a:endParaRPr lang="zh-CN" altLang="en-US" sz="21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958605" y="3352580"/>
            <a:ext cx="5931905" cy="55308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3000" b="1" dirty="0">
                <a:solidFill>
                  <a:srgbClr val="FFFF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领袖人物在历史进程中的重要作用</a:t>
            </a:r>
            <a:endParaRPr lang="zh-CN" altLang="en-US" sz="3000" b="1" dirty="0">
              <a:solidFill>
                <a:srgbClr val="FFFF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104783" y="2133490"/>
            <a:ext cx="4249579" cy="829945"/>
          </a:xfrm>
          <a:prstGeom prst="rect">
            <a:avLst/>
          </a:prstGeom>
          <a:solidFill>
            <a:schemeClr val="accent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１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武装起义的制定者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２</a:t>
            </a:r>
            <a:r>
              <a:rPr lang="en-US" alt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.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社会主义革命的领导者。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000"/>
                            </p:stCondLst>
                            <p:childTnLst>
                              <p:par>
                                <p:cTn id="8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0" grpId="0" bldLvl="0" animBg="1"/>
      <p:bldP spid="32" grpId="0" bldLvl="0" animBg="1"/>
      <p:bldP spid="38" grpId="0" bldLvl="0" animBg="1"/>
      <p:bldP spid="50" grpId="0" bldLvl="0" animBg="1"/>
      <p:bldP spid="53" grpId="0" bldLvl="0" animBg="1"/>
      <p:bldP spid="40" grpId="0" bldLvl="0" animBg="1"/>
      <p:bldP spid="8" grpId="0" animBg="1"/>
      <p:bldP spid="8" grpId="1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00"/>
          <p:cNvSpPr txBox="1"/>
          <p:nvPr/>
        </p:nvSpPr>
        <p:spPr>
          <a:xfrm>
            <a:off x="1779588" y="1636087"/>
            <a:ext cx="5584825" cy="1871960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defPPr>
              <a:defRPr lang="zh-CN"/>
            </a:defPPr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b="0" i="0" u="none" kern="1200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indent="-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-200" checksum="3313634920"/>
                </a:ext>
              </a:extLst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基础型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作业：完成课后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活动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，并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标明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所考查知识点。</a:t>
            </a:r>
            <a:endParaRPr lang="zh-CN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-609600" algn="just">
              <a:lnSpc>
                <a:spcPct val="150000"/>
              </a:lnSpc>
              <a:extLst>
                <a:ext uri="{35155182-B16C-46BC-9424-99874614C6A1}">
                  <wpsdc:indentchars xmlns:wpsdc="http://www.wps.cn/officeDocument/2017/drawingmlCustomData" val="-200" checksum="3313634920"/>
                </a:ext>
              </a:extLst>
            </a:pPr>
            <a:r>
              <a:rPr lang="zh-CN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</a:t>
            </a:r>
            <a:r>
              <a:rPr lang="en-US" altLang="zh-CN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.</a:t>
            </a:r>
            <a:r>
              <a:rPr lang="zh-CN" sz="2400" b="1" dirty="0" smtClean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发展</a:t>
            </a:r>
            <a:r>
              <a:rPr lang="zh-CN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型作业：完成课时练习</a:t>
            </a: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。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/>
          <p:cNvSpPr txBox="1"/>
          <p:nvPr/>
        </p:nvSpPr>
        <p:spPr>
          <a:xfrm>
            <a:off x="599089" y="678969"/>
            <a:ext cx="658669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5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lt"/>
              </a:rPr>
              <a:t>“</a:t>
            </a:r>
            <a:r>
              <a:rPr lang="zh-CN" altLang="en-US" sz="2025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我不知道哪位社会主义者处理过此类问题，我们必须根据实践做出判断</a:t>
            </a:r>
            <a:r>
              <a:rPr lang="en-US" altLang="zh-CN" sz="2025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……</a:t>
            </a:r>
            <a:r>
              <a:rPr lang="zh-CN" altLang="en-US" sz="2025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几乎没有实验的机会。</a:t>
            </a:r>
            <a:r>
              <a:rPr lang="en-US" altLang="zh-CN" sz="54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”</a:t>
            </a:r>
            <a:endParaRPr lang="en-US" altLang="zh-CN" sz="54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332768" y="1941938"/>
            <a:ext cx="4666558" cy="1189628"/>
            <a:chOff x="2858885" y="3215810"/>
            <a:chExt cx="6222077" cy="1586171"/>
          </a:xfrm>
        </p:grpSpPr>
        <p:sp>
          <p:nvSpPr>
            <p:cNvPr id="19" name="椭圆 18"/>
            <p:cNvSpPr/>
            <p:nvPr/>
          </p:nvSpPr>
          <p:spPr>
            <a:xfrm rot="10800000">
              <a:off x="3611336" y="3215810"/>
              <a:ext cx="4717177" cy="1194265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bg1"/>
                  </a:gs>
                  <a:gs pos="72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 rot="10800000">
              <a:off x="2858885" y="3226715"/>
              <a:ext cx="6222077" cy="1575266"/>
            </a:xfrm>
            <a:prstGeom prst="ellipse">
              <a:avLst/>
            </a:prstGeom>
            <a:noFill/>
            <a:ln w="12700">
              <a:gradFill>
                <a:gsLst>
                  <a:gs pos="0">
                    <a:schemeClr val="bg1"/>
                  </a:gs>
                  <a:gs pos="72000">
                    <a:schemeClr val="bg1">
                      <a:alpha val="0"/>
                    </a:schemeClr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  <a:sym typeface="+mn-lt"/>
              </a:endParaRPr>
            </a:p>
          </p:txBody>
        </p:sp>
      </p:grpSp>
      <p:cxnSp>
        <p:nvCxnSpPr>
          <p:cNvPr id="21" name="直接连接符 20"/>
          <p:cNvCxnSpPr/>
          <p:nvPr/>
        </p:nvCxnSpPr>
        <p:spPr>
          <a:xfrm flipV="1">
            <a:off x="1910363" y="1136036"/>
            <a:ext cx="1" cy="843399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916749" y="368433"/>
            <a:ext cx="0" cy="516841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7185779" y="885532"/>
            <a:ext cx="0" cy="1079179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6013728" y="640005"/>
            <a:ext cx="0" cy="607691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V="1">
            <a:off x="6700004" y="-77814"/>
            <a:ext cx="0" cy="269795"/>
          </a:xfrm>
          <a:prstGeom prst="line">
            <a:avLst/>
          </a:prstGeom>
          <a:ln w="12700">
            <a:gradFill>
              <a:gsLst>
                <a:gs pos="0">
                  <a:schemeClr val="bg1">
                    <a:alpha val="0"/>
                  </a:schemeClr>
                </a:gs>
                <a:gs pos="100000">
                  <a:schemeClr val="bg1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图片 22"/>
          <p:cNvPicPr>
            <a:picLocks noChangeAspect="1"/>
          </p:cNvPicPr>
          <p:nvPr/>
        </p:nvPicPr>
        <p:blipFill>
          <a:blip r:embed="rId1" cstate="email">
            <a:biLevel thresh="25000"/>
          </a:blip>
          <a:stretch>
            <a:fillRect/>
          </a:stretch>
        </p:blipFill>
        <p:spPr>
          <a:xfrm>
            <a:off x="5538262" y="2280032"/>
            <a:ext cx="1532573" cy="85153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" cstate="email">
            <a:biLevel thresh="25000"/>
          </a:blip>
          <a:stretch>
            <a:fillRect/>
          </a:stretch>
        </p:blipFill>
        <p:spPr>
          <a:xfrm>
            <a:off x="5710238" y="1190914"/>
            <a:ext cx="1532573" cy="851535"/>
          </a:xfrm>
          <a:prstGeom prst="rect">
            <a:avLst/>
          </a:prstGeom>
        </p:spPr>
      </p:pic>
      <p:sp>
        <p:nvSpPr>
          <p:cNvPr id="26" name="文本框 25"/>
          <p:cNvSpPr txBox="1"/>
          <p:nvPr/>
        </p:nvSpPr>
        <p:spPr>
          <a:xfrm>
            <a:off x="2279269" y="2164311"/>
            <a:ext cx="658669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/>
            <a:endParaRPr lang="en-US" altLang="zh-CN" b="1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r"/>
            <a:endParaRPr lang="en-US" altLang="zh-CN" b="1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r"/>
            <a:endParaRPr lang="en-US" altLang="zh-CN" b="1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r"/>
            <a:endParaRPr lang="en-US" altLang="zh-CN" b="1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lvl="0" algn="r"/>
            <a:r>
              <a:rPr lang="en-US" altLang="zh-CN" b="1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——</a:t>
            </a:r>
            <a:r>
              <a:rPr lang="zh-CN" altLang="en-US" b="1" dirty="0">
                <a:solidFill>
                  <a:srgbClr val="FFFFFF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《苏联共产主义》</a:t>
            </a:r>
            <a:endParaRPr lang="zh-CN" altLang="en-US" b="1" dirty="0">
              <a:solidFill>
                <a:srgbClr val="FFFFFF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27" name="图片 26" descr="image-removebg-preview (7)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844431" y="569114"/>
            <a:ext cx="3299474" cy="4574923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 txBox="1"/>
          <p:nvPr/>
        </p:nvSpPr>
        <p:spPr>
          <a:xfrm>
            <a:off x="261605" y="112903"/>
            <a:ext cx="12115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实验</a:t>
            </a:r>
            <a:endParaRPr kumimoji="0" lang="en-US" altLang="zh-CN" sz="405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场所</a:t>
            </a:r>
            <a:endParaRPr kumimoji="0" lang="zh-CN" altLang="en-US" sz="405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</p:txBody>
      </p:sp>
      <p:sp>
        <p:nvSpPr>
          <p:cNvPr id="2" name="e7d195523061f1c0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 hidden="1"/>
          <p:cNvSpPr txBox="1"/>
          <p:nvPr/>
        </p:nvSpPr>
        <p:spPr>
          <a:xfrm>
            <a:off x="-380118" y="1353000"/>
            <a:ext cx="355600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276" y="363057"/>
            <a:ext cx="7318166" cy="42979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40" name="Text Placeholder 22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 txBox="1"/>
          <p:nvPr/>
        </p:nvSpPr>
        <p:spPr>
          <a:xfrm>
            <a:off x="3061335" y="4646930"/>
            <a:ext cx="4811395" cy="38989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lang="en-US" sz="24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20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8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 smtClean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en-US" sz="1600" kern="1200" dirty="0">
                <a:solidFill>
                  <a:schemeClr val="tx1"/>
                </a:solidFill>
                <a:effectLst/>
                <a:latin typeface="Lato" panose="020F050202020403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Medium" panose="02000000000000000000" pitchFamily="2" charset="0"/>
                <a:sym typeface="inpin heiti" panose="00000500000000000000" pitchFamily="2" charset="-122"/>
              </a:rPr>
              <a:t>俄罗斯地跨欧亚大陆，疆域辽阔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Medium" panose="02000000000000000000" pitchFamily="2" charset="0"/>
              <a:sym typeface="inpin heiti" panose="00000500000000000000" pitchFamily="2" charset="-122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4934174" y="410452"/>
            <a:ext cx="1826260" cy="1763395"/>
            <a:chOff x="88654" y="849272"/>
            <a:chExt cx="2798636" cy="2285950"/>
          </a:xfrm>
        </p:grpSpPr>
        <p:pic>
          <p:nvPicPr>
            <p:cNvPr id="47" name="图片 46" descr="7fb3406710074c7394ad0f23f47c7ca9"/>
            <p:cNvPicPr>
              <a:picLocks noChangeAspect="1"/>
            </p:cNvPicPr>
            <p:nvPr/>
          </p:nvPicPr>
          <p:blipFill>
            <a:blip r:embed="rId2"/>
            <a:srcRect l="8581" t="21726" r="8919" b="17183"/>
            <a:stretch>
              <a:fillRect/>
            </a:stretch>
          </p:blipFill>
          <p:spPr>
            <a:xfrm>
              <a:off x="176233" y="849272"/>
              <a:ext cx="2604770" cy="1888490"/>
            </a:xfrm>
            <a:prstGeom prst="rect">
              <a:avLst/>
            </a:prstGeom>
          </p:spPr>
        </p:pic>
        <p:sp>
          <p:nvSpPr>
            <p:cNvPr id="48" name="矩形 47"/>
            <p:cNvSpPr/>
            <p:nvPr/>
          </p:nvSpPr>
          <p:spPr>
            <a:xfrm>
              <a:off x="88654" y="2657782"/>
              <a:ext cx="2798636" cy="47744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>
              <a:spAutoFit/>
            </a:bodyPr>
            <a:lstStyle/>
            <a:p>
              <a:r>
                <a:rPr lang="zh-CN" altLang="en-US" b="1" dirty="0">
                  <a:latin typeface="黑体" panose="02010609060101010101" charset="-122"/>
                  <a:ea typeface="黑体" panose="02010609060101010101" charset="-122"/>
                </a:rPr>
                <a:t>拜占庭双头鹰徽</a:t>
              </a:r>
              <a:endParaRPr lang="zh-CN" altLang="en-US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7393092" y="410454"/>
            <a:ext cx="1537335" cy="1803593"/>
            <a:chOff x="8903287" y="1439360"/>
            <a:chExt cx="2049780" cy="2404790"/>
          </a:xfrm>
        </p:grpSpPr>
        <p:pic>
          <p:nvPicPr>
            <p:cNvPr id="51" name="图片 50" descr="U6964P1DT20130520122719"/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03287" y="1439360"/>
              <a:ext cx="2049780" cy="2262505"/>
            </a:xfrm>
            <a:prstGeom prst="rect">
              <a:avLst/>
            </a:prstGeom>
          </p:spPr>
        </p:pic>
        <p:sp>
          <p:nvSpPr>
            <p:cNvPr id="52" name="矩形 51"/>
            <p:cNvSpPr/>
            <p:nvPr/>
          </p:nvSpPr>
          <p:spPr>
            <a:xfrm>
              <a:off x="9073343" y="3353083"/>
              <a:ext cx="1776307" cy="491067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zh-CN" altLang="en-US" b="1" dirty="0">
                  <a:latin typeface="黑体" panose="02010609060101010101" charset="-122"/>
                  <a:ea typeface="黑体" panose="02010609060101010101" charset="-122"/>
                </a:rPr>
                <a:t>俄罗斯国徽</a:t>
              </a:r>
              <a:endParaRPr lang="zh-CN" altLang="en-US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1523365" y="2887980"/>
            <a:ext cx="7407275" cy="1245235"/>
          </a:xfrm>
          <a:prstGeom prst="rect">
            <a:avLst/>
          </a:prstGeom>
          <a:solidFill>
            <a:schemeClr val="bg1">
              <a:alpha val="91000"/>
            </a:schemeClr>
          </a:solidFill>
        </p:spPr>
        <p:txBody>
          <a:bodyPr wrap="square" rtlCol="0">
            <a:spAutoFit/>
          </a:bodyPr>
          <a:lstStyle/>
          <a:p>
            <a:pPr indent="720090" fontAlgn="auto">
              <a:lnSpc>
                <a:spcPct val="125000"/>
              </a:lnSpc>
            </a:pPr>
            <a:r>
              <a:rPr lang="zh-CN" altLang="en-US" sz="20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俄罗斯人很早就具有一种感觉</a:t>
            </a:r>
            <a:r>
              <a:rPr lang="en-US" altLang="zh-CN" sz="20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0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比意识更敏锐的感觉</a:t>
            </a:r>
            <a:r>
              <a:rPr lang="en-US" altLang="zh-CN" sz="20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000" spc="-15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这就是：俄罗斯有着特殊的使命，俄罗斯民族是特殊的民族。</a:t>
            </a:r>
            <a:endParaRPr lang="en-US" altLang="zh-CN" sz="2000" spc="-15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720090" algn="r" fontAlgn="auto">
              <a:lnSpc>
                <a:spcPct val="125000"/>
              </a:lnSpc>
            </a:pP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别尔嘉耶夫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俄罗斯思想</a:t>
            </a:r>
            <a:r>
              <a:rPr lang="en-US" altLang="zh-CN" sz="2000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endParaRPr lang="zh-CN" altLang="en-US" sz="20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54" name="Rectangle 38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/>
          <p:nvPr/>
        </p:nvSpPr>
        <p:spPr>
          <a:xfrm>
            <a:off x="289228" y="3884551"/>
            <a:ext cx="1382951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空间位置</a:t>
            </a:r>
            <a:endParaRPr kumimoji="0" lang="zh-CN" altLang="en-US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0" grpId="0"/>
      <p:bldP spid="53" grpId="0" bldLvl="0" animBg="1"/>
      <p:bldP spid="53" grpId="1" animBg="1"/>
      <p:bldP spid="5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 txBox="1"/>
          <p:nvPr/>
        </p:nvSpPr>
        <p:spPr>
          <a:xfrm>
            <a:off x="261605" y="112903"/>
            <a:ext cx="12115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实验</a:t>
            </a:r>
            <a:endParaRPr kumimoji="0" lang="en-US" altLang="zh-CN" sz="4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条件</a:t>
            </a:r>
            <a:endParaRPr kumimoji="0" lang="zh-CN" altLang="en-US" sz="4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</p:txBody>
      </p:sp>
      <p:sp>
        <p:nvSpPr>
          <p:cNvPr id="2" name="e7d195523061f1c0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 hidden="1"/>
          <p:cNvSpPr txBox="1"/>
          <p:nvPr/>
        </p:nvSpPr>
        <p:spPr>
          <a:xfrm>
            <a:off x="-380118" y="1353000"/>
            <a:ext cx="355600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54" name="Rectangle 38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/>
          <p:nvPr/>
        </p:nvSpPr>
        <p:spPr>
          <a:xfrm>
            <a:off x="289228" y="3884551"/>
            <a:ext cx="1382951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时代</a:t>
            </a:r>
            <a:endParaRPr kumimoji="0" lang="en-US" altLang="zh-CN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背景</a:t>
            </a:r>
            <a:endParaRPr kumimoji="0" lang="zh-CN" altLang="en-US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3209498" y="2494863"/>
            <a:ext cx="1847930" cy="2644009"/>
            <a:chOff x="4649331" y="147127"/>
            <a:chExt cx="2463906" cy="3525345"/>
          </a:xfrm>
        </p:grpSpPr>
        <p:grpSp>
          <p:nvGrpSpPr>
            <p:cNvPr id="16" name="组合 15"/>
            <p:cNvGrpSpPr/>
            <p:nvPr/>
          </p:nvGrpSpPr>
          <p:grpSpPr>
            <a:xfrm>
              <a:off x="4668380" y="147127"/>
              <a:ext cx="2444857" cy="3525345"/>
              <a:chOff x="4668380" y="147127"/>
              <a:chExt cx="2444857" cy="3525345"/>
            </a:xfrm>
          </p:grpSpPr>
          <p:pic>
            <p:nvPicPr>
              <p:cNvPr id="18" name="图片 17"/>
              <p:cNvPicPr>
                <a:picLocks noChangeAspect="1"/>
              </p:cNvPicPr>
              <p:nvPr>
                <p:custDataLst>
                  <p:tags r:id="rId1"/>
                </p:custDataLst>
              </p:nvPr>
            </p:nvPicPr>
            <p:blipFill>
              <a:blip r:embed="rId2"/>
              <a:stretch>
                <a:fillRect/>
              </a:stretch>
            </p:blipFill>
            <p:spPr>
              <a:xfrm>
                <a:off x="4668381" y="147127"/>
                <a:ext cx="2425807" cy="2993638"/>
              </a:xfrm>
              <a:prstGeom prst="rect">
                <a:avLst/>
              </a:prstGeom>
            </p:spPr>
          </p:pic>
          <p:sp>
            <p:nvSpPr>
              <p:cNvPr id="19" name="矩形 18"/>
              <p:cNvSpPr/>
              <p:nvPr/>
            </p:nvSpPr>
            <p:spPr>
              <a:xfrm>
                <a:off x="4668380" y="3140765"/>
                <a:ext cx="2444857" cy="53170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buNone/>
                </a:pPr>
                <a:r>
                  <a:rPr lang="zh-CN" altLang="en-US" sz="2000" b="1" dirty="0">
                    <a:latin typeface="黑体" panose="02010609060101010101" charset="-122"/>
                    <a:ea typeface="黑体" panose="02010609060101010101" charset="-122"/>
                  </a:rPr>
                  <a:t>彼得一世改革</a:t>
                </a:r>
                <a:endParaRPr lang="zh-CN" altLang="en-US" sz="2000" b="1" dirty="0">
                  <a:latin typeface="黑体" panose="02010609060101010101" charset="-122"/>
                  <a:ea typeface="黑体" panose="02010609060101010101" charset="-122"/>
                </a:endParaRPr>
              </a:p>
            </p:txBody>
          </p:sp>
        </p:grpSp>
        <p:sp>
          <p:nvSpPr>
            <p:cNvPr id="17" name="矩形 16"/>
            <p:cNvSpPr/>
            <p:nvPr/>
          </p:nvSpPr>
          <p:spPr>
            <a:xfrm>
              <a:off x="4649331" y="147127"/>
              <a:ext cx="1606973" cy="5317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18</a:t>
              </a:r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世纪初</a:t>
              </a:r>
              <a:endParaRPr lang="zh-CN" altLang="en-US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213635" y="2494863"/>
            <a:ext cx="3524885" cy="2647316"/>
            <a:chOff x="7026224" y="147127"/>
            <a:chExt cx="4699847" cy="3529754"/>
          </a:xfrm>
        </p:grpSpPr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290656" y="147127"/>
              <a:ext cx="2350301" cy="2966580"/>
            </a:xfrm>
            <a:prstGeom prst="rect">
              <a:avLst/>
            </a:prstGeom>
          </p:spPr>
        </p:pic>
        <p:sp>
          <p:nvSpPr>
            <p:cNvPr id="22" name="矩形 21"/>
            <p:cNvSpPr/>
            <p:nvPr/>
          </p:nvSpPr>
          <p:spPr>
            <a:xfrm>
              <a:off x="7026224" y="3145174"/>
              <a:ext cx="4699847" cy="5317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000" b="1" dirty="0">
                  <a:latin typeface="黑体" panose="02010609060101010101" charset="-122"/>
                  <a:ea typeface="黑体" panose="02010609060101010101" charset="-122"/>
                </a:rPr>
                <a:t>亚历山大二世废除农奴制</a:t>
              </a:r>
              <a:endParaRPr lang="zh-CN" altLang="en-US" sz="2000" b="1" dirty="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7300617" y="147127"/>
              <a:ext cx="1268307" cy="531707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>
                <a:buNone/>
              </a:pPr>
              <a:r>
                <a:rPr lang="en-US" altLang="zh-CN" sz="20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1861</a:t>
              </a:r>
              <a:r>
                <a:rPr lang="zh-CN" altLang="en-US" sz="200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年</a:t>
              </a:r>
              <a:endParaRPr lang="zh-CN" altLang="en-US" sz="20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24" name="矩形 1"/>
          <p:cNvSpPr>
            <a:spLocks noChangeArrowheads="1"/>
          </p:cNvSpPr>
          <p:nvPr/>
        </p:nvSpPr>
        <p:spPr bwMode="auto">
          <a:xfrm>
            <a:off x="1595120" y="1234440"/>
            <a:ext cx="7548880" cy="1181100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>
            <a:noFill/>
            <a:prstDash val="dash"/>
            <a:round/>
            <a:headEnd type="none" w="med" len="med"/>
            <a:tailEnd type="none" w="med" len="med"/>
          </a:ln>
        </p:spPr>
        <p:txBody>
          <a:bodyPr wrap="square" lIns="108000" tIns="54000" rIns="108000" bIns="27000" anchor="t">
            <a:noAutofit/>
          </a:bodyPr>
          <a:lstStyle/>
          <a:p>
            <a:pPr indent="0" algn="just" fontAlgn="auto">
              <a:lnSpc>
                <a:spcPct val="125000"/>
              </a:lnSpc>
            </a:pPr>
            <a:r>
              <a:rPr lang="zh-CN" altLang="en-US" sz="2000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材料一：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Franklin Gothic Book" panose="020B0503020102020204"/>
              </a:rPr>
              <a:t>1861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年改革后，俄国工业与其他西方国家的比较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Franklin Gothic Book" panose="020B0503020102020204"/>
              </a:rPr>
              <a:t>：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俄国的钢产量仅有美国的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Franklin Gothic Book" panose="020B0503020102020204"/>
              </a:rPr>
              <a:t>1/11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，德国的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Franklin Gothic Book" panose="020B0503020102020204"/>
              </a:rPr>
              <a:t>1/8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，英国的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Franklin Gothic Book" panose="020B0503020102020204"/>
              </a:rPr>
              <a:t>1/6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，法国的</a:t>
            </a:r>
            <a:r>
              <a:rPr lang="en-US" altLang="zh-CN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Franklin Gothic Book" panose="020B0503020102020204"/>
              </a:rPr>
              <a:t>1/5</a:t>
            </a:r>
            <a:r>
              <a:rPr lang="zh-CN" altLang="en-US" sz="20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Franklin Gothic Book" panose="020B0503020102020204"/>
              </a:rPr>
              <a:t>。</a:t>
            </a:r>
            <a:endParaRPr lang="en-US" altLang="zh-CN" sz="20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Franklin Gothic Book" panose="020B0503020102020204"/>
            </a:endParaRPr>
          </a:p>
          <a:p>
            <a:pPr lvl="0" indent="720090" algn="r" fontAlgn="auto">
              <a:lnSpc>
                <a:spcPct val="125000"/>
              </a:lnSpc>
            </a:pPr>
            <a:r>
              <a:rPr lang="en-US" altLang="zh-CN" sz="20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20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王斯德主编</a:t>
            </a:r>
            <a:r>
              <a:rPr lang="en-US" altLang="zh-CN" sz="20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20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世界现代史</a:t>
            </a:r>
            <a:r>
              <a:rPr lang="en-US" altLang="zh-CN" sz="20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endParaRPr lang="zh-CN" altLang="en-US" sz="20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25" name="文本占位符 5"/>
          <p:cNvSpPr txBox="1"/>
          <p:nvPr/>
        </p:nvSpPr>
        <p:spPr>
          <a:xfrm>
            <a:off x="1473105" y="211451"/>
            <a:ext cx="7453756" cy="114059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655" indent="-541655" algn="ctr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 俄国资本主义经济有所发展，但依然很落后。</a:t>
            </a:r>
            <a:endParaRPr lang="zh-CN" altLang="en-US" sz="2400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250"/>
                                        <p:tgtEl>
                                          <p:spTgt spid="2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25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4" grpId="0"/>
      <p:bldP spid="24" grpId="0" animBg="1"/>
      <p:bldP spid="24" grpId="1" animBg="1"/>
      <p:bldP spid="25" grpId="0" animBg="1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 txBox="1"/>
          <p:nvPr/>
        </p:nvSpPr>
        <p:spPr>
          <a:xfrm>
            <a:off x="261605" y="112903"/>
            <a:ext cx="12115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激化</a:t>
            </a:r>
            <a:endParaRPr kumimoji="0" lang="en-US" altLang="zh-CN" sz="4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因素</a:t>
            </a:r>
            <a:endParaRPr kumimoji="0" lang="zh-CN" altLang="en-US" sz="4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</p:txBody>
      </p:sp>
      <p:sp>
        <p:nvSpPr>
          <p:cNvPr id="2" name="e7d195523061f1c0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 hidden="1"/>
          <p:cNvSpPr txBox="1"/>
          <p:nvPr/>
        </p:nvSpPr>
        <p:spPr>
          <a:xfrm>
            <a:off x="-380118" y="1353000"/>
            <a:ext cx="355600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54" name="Rectangle 38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/>
          <p:nvPr/>
        </p:nvSpPr>
        <p:spPr>
          <a:xfrm>
            <a:off x="289228" y="3709926"/>
            <a:ext cx="1382951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战时</a:t>
            </a:r>
            <a:endParaRPr kumimoji="0" lang="en-US" altLang="zh-CN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民心</a:t>
            </a:r>
            <a:endParaRPr kumimoji="0" lang="zh-CN" altLang="en-US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</p:txBody>
      </p:sp>
      <p:sp>
        <p:nvSpPr>
          <p:cNvPr id="26" name="文本占位符 5"/>
          <p:cNvSpPr txBox="1"/>
          <p:nvPr/>
        </p:nvSpPr>
        <p:spPr>
          <a:xfrm>
            <a:off x="1595025" y="113026"/>
            <a:ext cx="7453756" cy="114059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655" lvl="0" indent="-541655" algn="ctr">
              <a:lnSpc>
                <a:spcPct val="100000"/>
              </a:lnSpc>
              <a:buClrTx/>
              <a:buSzTx/>
              <a:buNone/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②一战失利，使俄国社会矛盾激化。</a:t>
            </a:r>
            <a:endParaRPr lang="zh-CN" altLang="en-US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0" name="矩形 1"/>
          <p:cNvSpPr>
            <a:spLocks noChangeArrowheads="1"/>
          </p:cNvSpPr>
          <p:nvPr/>
        </p:nvSpPr>
        <p:spPr bwMode="auto">
          <a:xfrm>
            <a:off x="5340829" y="3274205"/>
            <a:ext cx="3803171" cy="1870075"/>
          </a:xfrm>
          <a:prstGeom prst="rect">
            <a:avLst/>
          </a:prstGeom>
          <a:solidFill>
            <a:schemeClr val="bg1">
              <a:alpha val="90000"/>
            </a:schemeClr>
          </a:solidFill>
          <a:ln w="12700" cap="flat" cmpd="sng">
            <a:noFill/>
            <a:prstDash val="dash"/>
            <a:round/>
            <a:headEnd type="none" w="med" len="med"/>
            <a:tailEnd type="none" w="med" len="med"/>
          </a:ln>
        </p:spPr>
        <p:txBody>
          <a:bodyPr wrap="square" lIns="108000" tIns="54000" rIns="108000" bIns="27000" anchor="t">
            <a:spAutoFit/>
          </a:bodyPr>
          <a:lstStyle/>
          <a:p>
            <a:pPr indent="0" algn="just" fontAlgn="auto">
              <a:lnSpc>
                <a:spcPct val="120000"/>
              </a:lnSpc>
            </a:pPr>
            <a:r>
              <a:rPr lang="zh-CN" altLang="en-US" sz="2025" b="1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材料三：</a:t>
            </a:r>
            <a:r>
              <a:rPr lang="en-US" altLang="zh-CN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1914</a:t>
            </a:r>
            <a:r>
              <a:rPr lang="zh-CN" altLang="en-US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年</a:t>
            </a:r>
            <a:r>
              <a:rPr lang="en-US" altLang="zh-CN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-1917</a:t>
            </a:r>
            <a:r>
              <a:rPr lang="zh-CN" altLang="en-US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年，俄国有</a:t>
            </a:r>
            <a:r>
              <a:rPr lang="en-US" altLang="zh-CN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1500</a:t>
            </a:r>
            <a:r>
              <a:rPr lang="zh-CN" altLang="en-US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多万人应征入伍</a:t>
            </a:r>
            <a:r>
              <a:rPr lang="en-US" altLang="zh-CN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……</a:t>
            </a:r>
            <a:r>
              <a:rPr lang="zh-CN" altLang="en-US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至</a:t>
            </a:r>
            <a:r>
              <a:rPr lang="en-US" altLang="zh-CN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1917</a:t>
            </a:r>
            <a:r>
              <a:rPr lang="zh-CN" altLang="en-US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年，俄国约有</a:t>
            </a:r>
            <a:r>
              <a:rPr lang="en-US" altLang="zh-CN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150</a:t>
            </a:r>
            <a:r>
              <a:rPr lang="zh-CN" altLang="en-US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万人死于战争，</a:t>
            </a:r>
            <a:r>
              <a:rPr lang="en-US" altLang="zh-CN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400</a:t>
            </a:r>
            <a:r>
              <a:rPr lang="zh-CN" altLang="en-US" sz="2025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华文楷体" panose="02010600040101010101" pitchFamily="2" charset="-122"/>
              </a:rPr>
              <a:t>多万人伤残。</a:t>
            </a:r>
            <a:endParaRPr lang="en-US" altLang="zh-CN" sz="2025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华文楷体" panose="02010600040101010101" pitchFamily="2" charset="-122"/>
            </a:endParaRPr>
          </a:p>
          <a:p>
            <a:pPr lvl="0" indent="0" algn="r" fontAlgn="auto">
              <a:lnSpc>
                <a:spcPct val="120000"/>
              </a:lnSpc>
            </a:pPr>
            <a:r>
              <a:rPr lang="en-US" altLang="zh-CN" sz="1575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——</a:t>
            </a:r>
            <a:r>
              <a:rPr lang="zh-CN" altLang="en-US" sz="1575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王斯德主编</a:t>
            </a:r>
            <a:r>
              <a:rPr lang="en-US" altLang="zh-CN" sz="1575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《</a:t>
            </a:r>
            <a:r>
              <a:rPr lang="zh-CN" altLang="en-US" sz="1575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世界现代史</a:t>
            </a:r>
            <a:r>
              <a:rPr lang="en-US" altLang="zh-CN" sz="1575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》</a:t>
            </a:r>
            <a:endParaRPr lang="zh-CN" altLang="en-US" sz="1575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6247130" y="1296670"/>
            <a:ext cx="2361565" cy="1873529"/>
            <a:chOff x="15434" y="7327"/>
            <a:chExt cx="3434" cy="3885"/>
          </a:xfrm>
        </p:grpSpPr>
        <p:pic>
          <p:nvPicPr>
            <p:cNvPr id="32" name="图片 31" descr="一战前线观察战况的俄国沙皇尼古拉二世以及他的将军"/>
            <p:cNvPicPr>
              <a:picLocks noChangeAspect="1"/>
            </p:cNvPicPr>
            <p:nvPr/>
          </p:nvPicPr>
          <p:blipFill>
            <a:blip r:embed="rId1"/>
            <a:srcRect l="15890" r="8548"/>
            <a:stretch>
              <a:fillRect/>
            </a:stretch>
          </p:blipFill>
          <p:spPr>
            <a:xfrm>
              <a:off x="15434" y="7327"/>
              <a:ext cx="3434" cy="3400"/>
            </a:xfrm>
            <a:prstGeom prst="rect">
              <a:avLst/>
            </a:prstGeom>
          </p:spPr>
        </p:pic>
        <p:sp>
          <p:nvSpPr>
            <p:cNvPr id="33" name="文本框 32"/>
            <p:cNvSpPr txBox="1"/>
            <p:nvPr/>
          </p:nvSpPr>
          <p:spPr>
            <a:xfrm>
              <a:off x="15434" y="10592"/>
              <a:ext cx="3434" cy="620"/>
            </a:xfrm>
            <a:prstGeom prst="rect">
              <a:avLst/>
            </a:prstGeom>
            <a:solidFill>
              <a:schemeClr val="bg2">
                <a:lumMod val="50000"/>
                <a:alpha val="73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350" b="1" dirty="0">
                  <a:solidFill>
                    <a:schemeClr val="bg1"/>
                  </a:solidFill>
                  <a:latin typeface="黑体" panose="02010609060101010101" charset="-122"/>
                  <a:ea typeface="黑体" panose="02010609060101010101" charset="-122"/>
                </a:rPr>
                <a:t>尼古拉二世在前线</a:t>
              </a:r>
              <a:endParaRPr lang="zh-CN" altLang="en-US" sz="135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8001" y="1296670"/>
            <a:ext cx="5859463" cy="367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250"/>
                                        <p:tgtEl>
                                          <p:spTgt spid="2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25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54" grpId="0"/>
      <p:bldP spid="26" grpId="0" animBg="1" uiExpand="1" build="p"/>
      <p:bldP spid="3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 txBox="1"/>
          <p:nvPr/>
        </p:nvSpPr>
        <p:spPr>
          <a:xfrm>
            <a:off x="261605" y="112903"/>
            <a:ext cx="12115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激化</a:t>
            </a:r>
            <a:endParaRPr kumimoji="0" lang="en-US" altLang="zh-CN" sz="4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因素</a:t>
            </a:r>
            <a:endParaRPr kumimoji="0" lang="zh-CN" altLang="en-US" sz="4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</p:txBody>
      </p:sp>
      <p:sp>
        <p:nvSpPr>
          <p:cNvPr id="2" name="e7d195523061f1c0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 hidden="1"/>
          <p:cNvSpPr txBox="1"/>
          <p:nvPr/>
        </p:nvSpPr>
        <p:spPr>
          <a:xfrm>
            <a:off x="-380118" y="1353000"/>
            <a:ext cx="355600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54" name="Rectangle 38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/>
          <p:nvPr/>
        </p:nvSpPr>
        <p:spPr>
          <a:xfrm>
            <a:off x="289228" y="3884551"/>
            <a:ext cx="1382951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战时</a:t>
            </a:r>
            <a:endParaRPr kumimoji="0" lang="en-US" altLang="zh-CN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民心</a:t>
            </a:r>
            <a:endParaRPr kumimoji="0" lang="zh-CN" altLang="en-US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</p:txBody>
      </p:sp>
      <p:pic>
        <p:nvPicPr>
          <p:cNvPr id="14" name="图片 13" descr="3f163b0ba3454d20b413527174de47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64299" y="1252671"/>
            <a:ext cx="6654123" cy="3424202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3249319" y="4676873"/>
            <a:ext cx="5409409" cy="449580"/>
          </a:xfrm>
          <a:prstGeom prst="rect">
            <a:avLst/>
          </a:prstGeom>
          <a:noFill/>
          <a:ln w="12700" cap="flat" cmpd="sng">
            <a:noFill/>
            <a:prstDash val="dash"/>
            <a:round/>
            <a:headEnd type="none" w="med" len="med"/>
            <a:tailEnd type="none" w="med" len="med"/>
          </a:ln>
        </p:spPr>
        <p:txBody>
          <a:bodyPr wrap="square" lIns="108000" tIns="54000" rIns="108000" bIns="27000" anchor="t">
            <a:spAutoFit/>
          </a:bodyPr>
          <a:lstStyle>
            <a:defPPr>
              <a:defRPr lang="zh-CN"/>
            </a:defPPr>
            <a:lvl1pPr indent="0" algn="ctr">
              <a:defRPr sz="2400" b="1">
                <a:latin typeface="方正粗金陵简体" panose="02000000000000000000" pitchFamily="2" charset="-122"/>
                <a:ea typeface="方正粗金陵简体" panose="02000000000000000000" pitchFamily="2" charset="-122"/>
              </a:defRPr>
            </a:lvl1pPr>
          </a:lstStyle>
          <a:p>
            <a:r>
              <a:rPr lang="en-US" altLang="zh-CN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1917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年</a:t>
            </a:r>
            <a:r>
              <a:rPr lang="en-US" altLang="zh-CN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</a:t>
            </a:r>
            <a:r>
              <a:rPr lang="zh-CN" altLang="en-US" dirty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月，彼得格勒武装起义。</a:t>
            </a:r>
            <a:endParaRPr lang="zh-CN" altLang="en-US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pic>
        <p:nvPicPr>
          <p:cNvPr id="17" name="图片 16" descr="0JfkWrDAZT"/>
          <p:cNvPicPr>
            <a:picLocks noChangeAspect="1"/>
          </p:cNvPicPr>
          <p:nvPr/>
        </p:nvPicPr>
        <p:blipFill rotWithShape="1">
          <a:blip r:embed="rId2"/>
          <a:srcRect t="1" r="22558" b="7461"/>
          <a:stretch>
            <a:fillRect/>
          </a:stretch>
        </p:blipFill>
        <p:spPr>
          <a:xfrm>
            <a:off x="4081780" y="1370965"/>
            <a:ext cx="2917825" cy="3023235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4369474" y="3933928"/>
            <a:ext cx="2457968" cy="4603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尼古拉二世退位</a:t>
            </a:r>
            <a:endParaRPr lang="zh-CN" altLang="en-US" sz="2400" b="1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9" name="文本占位符 5"/>
          <p:cNvSpPr txBox="1"/>
          <p:nvPr/>
        </p:nvSpPr>
        <p:spPr>
          <a:xfrm>
            <a:off x="1866900" y="0"/>
            <a:ext cx="6087745" cy="114046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655" lvl="0" indent="-541655" algn="l">
              <a:lnSpc>
                <a:spcPct val="100000"/>
              </a:lnSpc>
              <a:buClrTx/>
              <a:buSzTx/>
              <a:buNone/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③二月革命建立起资产阶级临时政府</a:t>
            </a:r>
            <a:endParaRPr lang="zh-CN" altLang="en-US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50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25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 animBg="1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 txBox="1"/>
          <p:nvPr/>
        </p:nvSpPr>
        <p:spPr>
          <a:xfrm>
            <a:off x="261605" y="112903"/>
            <a:ext cx="12115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激化</a:t>
            </a:r>
            <a:endParaRPr kumimoji="0" lang="en-US" altLang="zh-CN" sz="4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因素</a:t>
            </a:r>
            <a:endParaRPr kumimoji="0" lang="zh-CN" altLang="en-US" sz="4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</p:txBody>
      </p:sp>
      <p:sp>
        <p:nvSpPr>
          <p:cNvPr id="2" name="e7d195523061f1c0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 hidden="1"/>
          <p:cNvSpPr txBox="1"/>
          <p:nvPr/>
        </p:nvSpPr>
        <p:spPr>
          <a:xfrm>
            <a:off x="-380118" y="1353000"/>
            <a:ext cx="355600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54" name="Rectangle 38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/>
          <p:nvPr/>
        </p:nvSpPr>
        <p:spPr>
          <a:xfrm>
            <a:off x="289228" y="3884551"/>
            <a:ext cx="1382951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战时</a:t>
            </a:r>
            <a:endParaRPr kumimoji="0" lang="en-US" altLang="zh-CN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民心</a:t>
            </a:r>
            <a:endParaRPr kumimoji="0" lang="zh-CN" altLang="en-US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345714" y="780370"/>
            <a:ext cx="2735681" cy="5340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algn="l" defTabSz="914400" rtl="0" eaLnBrk="1" latinLnBrk="0" hangingPunct="1">
              <a:lnSpc>
                <a:spcPct val="120000"/>
              </a:lnSpc>
              <a:spcBef>
                <a:spcPct val="50000"/>
              </a:spcBef>
              <a:buClrTx/>
              <a:buSzTx/>
              <a:buFont typeface="Arial" panose="020B0604020202020204" pitchFamily="34" charset="0"/>
              <a:buNone/>
            </a:pPr>
            <a:r>
              <a:rPr lang="zh-CN" altLang="en-US" sz="2400" dirty="0">
                <a:ln>
                  <a:noFill/>
                </a:ln>
                <a:solidFill>
                  <a:srgbClr val="920A1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ea"/>
                <a:sym typeface="+mn-ea"/>
              </a:rPr>
              <a:t>列宁回到彼得格勒</a:t>
            </a:r>
            <a:endParaRPr lang="zh-CN" altLang="en-US" sz="2400" dirty="0">
              <a:ln>
                <a:noFill/>
              </a:ln>
              <a:solidFill>
                <a:srgbClr val="920A1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ea"/>
              <a:sym typeface="+mn-ea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1595057" y="1246421"/>
            <a:ext cx="3482882" cy="24472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t">
            <a:spAutoFit/>
          </a:bodyPr>
          <a:lstStyle/>
          <a:p>
            <a:pPr indent="720090" fontAlgn="auto"/>
            <a:r>
              <a:rPr lang="zh-CN" altLang="en-US" sz="225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俄国革命必须从资产阶级民主革命向无产阶级社会主义革命</a:t>
            </a:r>
            <a:r>
              <a:rPr lang="zh-CN" altLang="en-US" sz="225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过渡</a:t>
            </a:r>
            <a:r>
              <a:rPr lang="zh-CN" altLang="en-US" sz="225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，使</a:t>
            </a:r>
            <a:r>
              <a:rPr lang="zh-CN" altLang="en-US" sz="2250" u="sng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政权</a:t>
            </a:r>
            <a:r>
              <a:rPr lang="zh-CN" altLang="en-US" sz="225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转到无产阶级和贫苦农民手中。</a:t>
            </a:r>
            <a:endParaRPr lang="en-US" altLang="zh-CN" sz="225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647700" fontAlgn="auto"/>
            <a:endParaRPr lang="zh-CN" altLang="en-US" sz="2025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  <a:p>
            <a:pPr indent="647700" algn="r" fontAlgn="auto"/>
            <a:r>
              <a:rPr lang="en-US" altLang="zh-CN" sz="2025" spc="-15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——</a:t>
            </a:r>
            <a:r>
              <a:rPr lang="zh-CN" altLang="en-US" sz="2025" spc="-15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列宁</a:t>
            </a:r>
            <a:r>
              <a:rPr lang="en-US" altLang="zh-CN" sz="2025" spc="-15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</a:t>
            </a:r>
            <a:r>
              <a:rPr lang="zh-CN" altLang="en-US" sz="2025" spc="-15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四月提纲</a:t>
            </a:r>
            <a:r>
              <a:rPr lang="en-US" altLang="zh-CN" sz="2025" spc="-15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》</a:t>
            </a:r>
            <a:endParaRPr lang="en-US" altLang="zh-CN" sz="2025" spc="-15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25" name="矩形标注 24"/>
          <p:cNvSpPr/>
          <p:nvPr/>
        </p:nvSpPr>
        <p:spPr>
          <a:xfrm>
            <a:off x="2019300" y="2831465"/>
            <a:ext cx="1663065" cy="396875"/>
          </a:xfrm>
          <a:prstGeom prst="wedgeRectCallout">
            <a:avLst>
              <a:gd name="adj1" fmla="val -35174"/>
              <a:gd name="adj2" fmla="val -81020"/>
            </a:avLst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ln>
                  <a:noFill/>
                </a:ln>
                <a:solidFill>
                  <a:srgbClr val="920A1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sym typeface="+mn-ea"/>
              </a:rPr>
              <a:t>和平转移</a:t>
            </a:r>
            <a:endParaRPr lang="zh-CN" altLang="en-US" sz="2400" b="1" dirty="0">
              <a:ln>
                <a:noFill/>
              </a:ln>
              <a:solidFill>
                <a:srgbClr val="920A1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928833" y="3607272"/>
            <a:ext cx="2511275" cy="116504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700" b="1">
                <a:ln>
                  <a:noFill/>
                </a:ln>
                <a:solidFill>
                  <a:srgbClr val="920A1E"/>
                </a:solidFill>
                <a:effectLst/>
                <a:uLnTx/>
                <a:uFillTx/>
                <a:latin typeface="方正颜宋简体" panose="02000000000000000000" pitchFamily="2" charset="-122"/>
                <a:ea typeface="方正颜宋简体" panose="02000000000000000000" pitchFamily="2" charset="-122"/>
              </a:defRPr>
            </a:lvl1pPr>
          </a:lstStyle>
          <a:p>
            <a:pPr>
              <a:lnSpc>
                <a:spcPct val="125000"/>
              </a:lnSpc>
            </a:pPr>
            <a:r>
              <a:rPr lang="zh-CN" altLang="en-US" sz="2100" spc="3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结束战争！</a:t>
            </a:r>
            <a:endParaRPr lang="en-US" altLang="zh-CN" sz="2100" spc="3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100" spc="3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土地归农民！</a:t>
            </a:r>
            <a:endParaRPr lang="en-US" altLang="zh-CN" sz="2100" spc="3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  <a:p>
            <a:pPr>
              <a:lnSpc>
                <a:spcPct val="125000"/>
              </a:lnSpc>
            </a:pPr>
            <a:r>
              <a:rPr lang="zh-CN" altLang="en-US" sz="2100" spc="3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工作归失业者！</a:t>
            </a:r>
            <a:endParaRPr lang="zh-CN" altLang="en-US" sz="2100" spc="300" dirty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47556" y="4800577"/>
            <a:ext cx="2292683" cy="38830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algn="ctr">
              <a:defRPr sz="2700" b="1">
                <a:ln>
                  <a:noFill/>
                </a:ln>
                <a:solidFill>
                  <a:srgbClr val="920A1E"/>
                </a:solidFill>
                <a:effectLst/>
                <a:uLnTx/>
                <a:uFillTx/>
                <a:latin typeface="方正颜宋简体" panose="02000000000000000000" pitchFamily="2" charset="-122"/>
                <a:ea typeface="方正颜宋简体" panose="02000000000000000000" pitchFamily="2" charset="-122"/>
              </a:defRPr>
            </a:lvl1pPr>
          </a:lstStyle>
          <a:p>
            <a:r>
              <a:rPr lang="zh-CN" altLang="en-US" sz="2025" spc="300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权力归苏维埃！</a:t>
            </a:r>
            <a:endParaRPr lang="zh-CN" altLang="en-US" sz="2025" spc="300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2" name="Picture 16" descr="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309870" y="1276985"/>
            <a:ext cx="3834130" cy="239268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3" name="文本占位符 5"/>
          <p:cNvSpPr txBox="1"/>
          <p:nvPr/>
        </p:nvSpPr>
        <p:spPr>
          <a:xfrm>
            <a:off x="1173480" y="86995"/>
            <a:ext cx="7628890" cy="78105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655" lvl="0" indent="-541655" algn="ctr">
              <a:lnSpc>
                <a:spcPct val="100000"/>
              </a:lnSpc>
              <a:buClrTx/>
              <a:buSzTx/>
              <a:buNone/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 临时政府继续参战，激化了矛盾。</a:t>
            </a:r>
            <a:endParaRPr lang="zh-CN" altLang="en-US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4646022" y="3654313"/>
            <a:ext cx="881194" cy="40322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25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和平</a:t>
            </a:r>
            <a:endParaRPr lang="zh-CN" altLang="en-US" sz="2025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4646022" y="4033382"/>
            <a:ext cx="881194" cy="40322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25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土地</a:t>
            </a:r>
            <a:endParaRPr lang="zh-CN" altLang="en-US" sz="2025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4644379" y="4397492"/>
            <a:ext cx="881194" cy="40322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25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面包</a:t>
            </a:r>
            <a:endParaRPr lang="zh-CN" altLang="en-US" sz="2025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4644379" y="4772541"/>
            <a:ext cx="881194" cy="403225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25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民主</a:t>
            </a:r>
            <a:endParaRPr lang="zh-CN" altLang="en-US" sz="2025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7005320" y="3772535"/>
            <a:ext cx="20364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C00000"/>
                </a:solidFill>
                <a:latin typeface="黑体" panose="02010609060101010101" charset="-122"/>
                <a:ea typeface="黑体" panose="02010609060101010101" charset="-122"/>
              </a:rPr>
              <a:t>七月流血事件</a:t>
            </a:r>
            <a:endParaRPr lang="zh-CN" altLang="en-US" sz="2400" b="1" dirty="0">
              <a:solidFill>
                <a:srgbClr val="C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641384" y="3654312"/>
            <a:ext cx="935440" cy="40322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25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和平</a:t>
            </a:r>
            <a:endParaRPr lang="zh-CN" altLang="en-US" sz="2025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4641384" y="4057538"/>
            <a:ext cx="935440" cy="40322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25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土地</a:t>
            </a:r>
            <a:endParaRPr lang="zh-CN" altLang="en-US" sz="2025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4644379" y="4380003"/>
            <a:ext cx="935440" cy="40322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25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面包</a:t>
            </a:r>
            <a:endParaRPr lang="zh-CN" altLang="en-US" sz="2025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4648879" y="4785587"/>
            <a:ext cx="927945" cy="403225"/>
          </a:xfrm>
          <a:prstGeom prst="rect">
            <a:avLst/>
          </a:prstGeom>
          <a:solidFill>
            <a:schemeClr val="bg2">
              <a:lumMod val="5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25" dirty="0">
                <a:solidFill>
                  <a:schemeClr val="bg1"/>
                </a:solidFill>
                <a:latin typeface="黑体" panose="02010609060101010101" charset="-122"/>
                <a:ea typeface="黑体" panose="02010609060101010101" charset="-122"/>
              </a:rPr>
              <a:t>民主</a:t>
            </a:r>
            <a:endParaRPr lang="zh-CN" altLang="en-US" sz="2025" dirty="0">
              <a:solidFill>
                <a:schemeClr val="bg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250"/>
                                        <p:tgtEl>
                                          <p:spTgt spid="3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25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3" grpId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7" grpId="0" bldLvl="0" animBg="1"/>
      <p:bldP spid="33" grpId="0" animBg="1" build="p"/>
      <p:bldP spid="34" grpId="0" bldLvl="0" animBg="1"/>
      <p:bldP spid="34" grpId="1" animBg="1"/>
      <p:bldP spid="35" grpId="0" bldLvl="0" animBg="1"/>
      <p:bldP spid="35" grpId="1" animBg="1"/>
      <p:bldP spid="36" grpId="0" bldLvl="0" animBg="1"/>
      <p:bldP spid="36" grpId="1" animBg="1"/>
      <p:bldP spid="37" grpId="0" bldLvl="0" animBg="1"/>
      <p:bldP spid="37" grpId="1" animBg="1"/>
      <p:bldP spid="38" grpId="0"/>
      <p:bldP spid="39" grpId="0" bldLvl="0" animBg="1"/>
      <p:bldP spid="39" grpId="1" animBg="1"/>
      <p:bldP spid="40" grpId="0" bldLvl="0" animBg="1"/>
      <p:bldP spid="40" grpId="1" animBg="1"/>
      <p:bldP spid="42" grpId="0" bldLvl="0" animBg="1"/>
      <p:bldP spid="42" grpId="1" animBg="1"/>
      <p:bldP spid="43" grpId="0" bldLvl="0" animBg="1"/>
      <p:bldP spid="43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TextBox 44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 txBox="1"/>
          <p:nvPr/>
        </p:nvSpPr>
        <p:spPr>
          <a:xfrm>
            <a:off x="261605" y="112903"/>
            <a:ext cx="12115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实验</a:t>
            </a:r>
            <a:endParaRPr kumimoji="0" lang="en-US" altLang="zh-CN" sz="4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05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  <a:sym typeface="inpin heiti" panose="00000500000000000000" pitchFamily="2" charset="-122"/>
              </a:rPr>
              <a:t>条件</a:t>
            </a:r>
            <a:endParaRPr kumimoji="0" lang="zh-CN" altLang="en-US" sz="405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Roboto Light" panose="02000000000000000000" pitchFamily="2" charset="0"/>
              <a:sym typeface="inpin heiti" panose="00000500000000000000" pitchFamily="2" charset="-122"/>
            </a:endParaRPr>
          </a:p>
        </p:txBody>
      </p:sp>
      <p:sp>
        <p:nvSpPr>
          <p:cNvPr id="2" name="e7d195523061f1c0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 hidden="1"/>
          <p:cNvSpPr txBox="1"/>
          <p:nvPr/>
        </p:nvSpPr>
        <p:spPr>
          <a:xfrm>
            <a:off x="-380118" y="1353000"/>
            <a:ext cx="355600" cy="762000"/>
          </a:xfrm>
          <a:prstGeom prst="rect">
            <a:avLst/>
          </a:prstGeom>
          <a:noFill/>
        </p:spPr>
        <p:txBody>
          <a:bodyPr vert="wordArtVert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  <a:sym typeface="inpin heiti" panose="00000500000000000000" pitchFamily="2" charset="-122"/>
              </a:rPr>
              <a:t>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</a:t>
            </a:r>
            <a:endParaRPr kumimoji="0" lang="zh-CN" altLang="en-US" sz="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inpin heiti" panose="00000500000000000000" pitchFamily="2" charset="-122"/>
            </a:endParaRPr>
          </a:p>
        </p:txBody>
      </p:sp>
      <p:sp>
        <p:nvSpPr>
          <p:cNvPr id="54" name="Rectangle 38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/>
          <p:nvPr/>
        </p:nvSpPr>
        <p:spPr>
          <a:xfrm>
            <a:off x="289228" y="3884551"/>
            <a:ext cx="1382951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理论</a:t>
            </a:r>
            <a:endParaRPr kumimoji="0" lang="en-US" altLang="zh-CN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更新</a:t>
            </a:r>
            <a:endParaRPr kumimoji="0" lang="zh-CN" altLang="en-US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</p:txBody>
      </p:sp>
      <p:sp>
        <p:nvSpPr>
          <p:cNvPr id="22" name="矩形 14"/>
          <p:cNvSpPr/>
          <p:nvPr/>
        </p:nvSpPr>
        <p:spPr>
          <a:xfrm flipH="1">
            <a:off x="5864772" y="1296796"/>
            <a:ext cx="3290656" cy="3838116"/>
          </a:xfrm>
          <a:custGeom>
            <a:avLst/>
            <a:gdLst>
              <a:gd name="connsiteX0" fmla="*/ 0 w 5338916"/>
              <a:gd name="connsiteY0" fmla="*/ 0 h 6858000"/>
              <a:gd name="connsiteX1" fmla="*/ 5338916 w 5338916"/>
              <a:gd name="connsiteY1" fmla="*/ 0 h 6858000"/>
              <a:gd name="connsiteX2" fmla="*/ 5338916 w 5338916"/>
              <a:gd name="connsiteY2" fmla="*/ 6858000 h 6858000"/>
              <a:gd name="connsiteX3" fmla="*/ 0 w 5338916"/>
              <a:gd name="connsiteY3" fmla="*/ 6858000 h 6858000"/>
              <a:gd name="connsiteX4" fmla="*/ 0 w 5338916"/>
              <a:gd name="connsiteY4" fmla="*/ 0 h 6858000"/>
              <a:gd name="connsiteX0-1" fmla="*/ 0 w 5338916"/>
              <a:gd name="connsiteY0-2" fmla="*/ 0 h 6858000"/>
              <a:gd name="connsiteX1-3" fmla="*/ 2890684 w 5338916"/>
              <a:gd name="connsiteY1-4" fmla="*/ 0 h 6858000"/>
              <a:gd name="connsiteX2-5" fmla="*/ 5338916 w 5338916"/>
              <a:gd name="connsiteY2-6" fmla="*/ 6858000 h 6858000"/>
              <a:gd name="connsiteX3-7" fmla="*/ 0 w 5338916"/>
              <a:gd name="connsiteY3-8" fmla="*/ 6858000 h 6858000"/>
              <a:gd name="connsiteX4-9" fmla="*/ 0 w 5338916"/>
              <a:gd name="connsiteY4-10" fmla="*/ 0 h 6858000"/>
              <a:gd name="connsiteX0-11" fmla="*/ 0 w 5338916"/>
              <a:gd name="connsiteY0-12" fmla="*/ 57150 h 6915150"/>
              <a:gd name="connsiteX1-13" fmla="*/ 2607846 w 5338916"/>
              <a:gd name="connsiteY1-14" fmla="*/ 0 h 6915150"/>
              <a:gd name="connsiteX2-15" fmla="*/ 5338916 w 5338916"/>
              <a:gd name="connsiteY2-16" fmla="*/ 6915150 h 6915150"/>
              <a:gd name="connsiteX3-17" fmla="*/ 0 w 5338916"/>
              <a:gd name="connsiteY3-18" fmla="*/ 6915150 h 6915150"/>
              <a:gd name="connsiteX4-19" fmla="*/ 0 w 5338916"/>
              <a:gd name="connsiteY4-20" fmla="*/ 57150 h 6915150"/>
              <a:gd name="connsiteX0-21" fmla="*/ 0 w 5338916"/>
              <a:gd name="connsiteY0-22" fmla="*/ 0 h 6858000"/>
              <a:gd name="connsiteX1-23" fmla="*/ 2607846 w 5338916"/>
              <a:gd name="connsiteY1-24" fmla="*/ 0 h 6858000"/>
              <a:gd name="connsiteX2-25" fmla="*/ 5338916 w 5338916"/>
              <a:gd name="connsiteY2-26" fmla="*/ 6858000 h 6858000"/>
              <a:gd name="connsiteX3-27" fmla="*/ 0 w 5338916"/>
              <a:gd name="connsiteY3-28" fmla="*/ 6858000 h 6858000"/>
              <a:gd name="connsiteX4-29" fmla="*/ 0 w 5338916"/>
              <a:gd name="connsiteY4-30" fmla="*/ 0 h 6858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5338916" h="6858000">
                <a:moveTo>
                  <a:pt x="0" y="0"/>
                </a:moveTo>
                <a:lnTo>
                  <a:pt x="2607846" y="0"/>
                </a:lnTo>
                <a:lnTo>
                  <a:pt x="5338916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artisticLineDrawing trans="9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35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1648365" y="2322481"/>
            <a:ext cx="5351525" cy="1337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285750" indent="-360045">
              <a:buFont typeface="Wingdings" panose="05000000000000000000" pitchFamily="2" charset="2"/>
              <a:buChar char="p"/>
              <a:defRPr>
                <a:latin typeface="方正清刻本悦宋简体" panose="02000000000000000000" pitchFamily="2" charset="-122"/>
                <a:ea typeface="方正清刻本悦宋简体" panose="02000000000000000000" pitchFamily="2" charset="-122"/>
              </a:defRPr>
            </a:lvl1pPr>
          </a:lstStyle>
          <a:p>
            <a:pPr marL="0" indent="0" algn="ctr">
              <a:buNone/>
            </a:pPr>
            <a:r>
              <a:rPr lang="zh-CN" altLang="en-US" sz="4050" dirty="0">
                <a:latin typeface="黑体" panose="02010609060101010101" charset="-122"/>
                <a:ea typeface="黑体" panose="02010609060101010101" charset="-122"/>
              </a:rPr>
              <a:t>俄国是帝国主义链条中最薄弱的一环。</a:t>
            </a:r>
            <a:endParaRPr lang="zh-CN" altLang="en-US" sz="4050" dirty="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9" name="文本占位符 5"/>
          <p:cNvSpPr txBox="1"/>
          <p:nvPr/>
        </p:nvSpPr>
        <p:spPr>
          <a:xfrm>
            <a:off x="1593755" y="156206"/>
            <a:ext cx="7507063" cy="114059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41655" lvl="0" indent="-541655" algn="ctr">
              <a:lnSpc>
                <a:spcPct val="100000"/>
              </a:lnSpc>
              <a:buClrTx/>
              <a:buSzTx/>
              <a:buNone/>
            </a:pPr>
            <a:r>
              <a:rPr lang="zh-CN" altLang="en-US" b="1" dirty="0">
                <a:solidFill>
                  <a:srgbClr val="0070C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④布尔什维克必须通过武装起义夺取政权。</a:t>
            </a:r>
            <a:endParaRPr lang="zh-CN" altLang="en-US" b="1" dirty="0">
              <a:solidFill>
                <a:srgbClr val="0070C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50"/>
                                        <p:tgtEl>
                                          <p:spTgt spid="2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28" grpId="0"/>
      <p:bldP spid="29" grpId="0" animBg="1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44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 txBox="1"/>
          <p:nvPr/>
        </p:nvSpPr>
        <p:spPr>
          <a:xfrm>
            <a:off x="261605" y="112903"/>
            <a:ext cx="1211580" cy="1337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 marR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sz="4050" b="0" i="0" u="none" strike="noStrike" cap="none" spc="0" normalizeH="0" baseline="0">
                <a:ln>
                  <a:noFill/>
                </a:ln>
                <a:solidFill>
                  <a:schemeClr val="accent2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Roboto Light" panose="02000000000000000000" pitchFamily="2" charset="0"/>
              </a:defRPr>
            </a:lvl1pPr>
          </a:lstStyle>
          <a:p>
            <a:r>
              <a:rPr lang="zh-CN" altLang="en-US" dirty="0">
                <a:sym typeface="inpin heiti" panose="00000500000000000000" pitchFamily="2" charset="-122"/>
              </a:rPr>
              <a:t>实验</a:t>
            </a:r>
            <a:endParaRPr lang="en-US" altLang="zh-CN" dirty="0">
              <a:sym typeface="inpin heiti" panose="00000500000000000000" pitchFamily="2" charset="-122"/>
            </a:endParaRPr>
          </a:p>
          <a:p>
            <a:r>
              <a:rPr lang="zh-CN" altLang="en-US" dirty="0">
                <a:sym typeface="inpin heiti" panose="00000500000000000000" pitchFamily="2" charset="-122"/>
              </a:rPr>
              <a:t>过程</a:t>
            </a:r>
            <a:endParaRPr lang="en-US" dirty="0">
              <a:sym typeface="inpin heiti" panose="00000500000000000000" pitchFamily="2" charset="-122"/>
            </a:endParaRPr>
          </a:p>
        </p:txBody>
      </p:sp>
      <p:pic>
        <p:nvPicPr>
          <p:cNvPr id="26" name="Picture 2" descr="未标题-1"/>
          <p:cNvPicPr>
            <a:picLocks noGrp="1" noChangeAspect="1"/>
          </p:cNvPicPr>
          <p:nvPr/>
        </p:nvPicPr>
        <p:blipFill>
          <a:blip r:embed="rId1">
            <a:lum contrast="17998"/>
          </a:blip>
          <a:srcRect l="5084" t="2225" r="3581" b="3012"/>
          <a:stretch>
            <a:fillRect/>
          </a:stretch>
        </p:blipFill>
        <p:spPr>
          <a:xfrm>
            <a:off x="3657599" y="37975"/>
            <a:ext cx="5327621" cy="5143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AutoShape 3"/>
          <p:cNvSpPr/>
          <p:nvPr/>
        </p:nvSpPr>
        <p:spPr>
          <a:xfrm>
            <a:off x="7579265" y="2410597"/>
            <a:ext cx="1448753" cy="385960"/>
          </a:xfrm>
          <a:prstGeom prst="wedgeRectCallout">
            <a:avLst>
              <a:gd name="adj1" fmla="val -26946"/>
              <a:gd name="adj2" fmla="val 53718"/>
            </a:avLst>
          </a:prstGeom>
          <a:solidFill>
            <a:srgbClr val="920A1E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斯莫尔尼宫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0" name="AutoShape 4"/>
          <p:cNvSpPr/>
          <p:nvPr/>
        </p:nvSpPr>
        <p:spPr>
          <a:xfrm>
            <a:off x="6631937" y="2424248"/>
            <a:ext cx="810679" cy="348615"/>
          </a:xfrm>
          <a:prstGeom prst="wedgeRectCallout">
            <a:avLst>
              <a:gd name="adj1" fmla="val 11907"/>
              <a:gd name="adj2" fmla="val -40401"/>
            </a:avLst>
          </a:prstGeom>
          <a:solidFill>
            <a:schemeClr val="tx2">
              <a:lumMod val="75000"/>
              <a:lumOff val="25000"/>
            </a:schemeClr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冬宫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1" name="AutoShape 5"/>
          <p:cNvSpPr/>
          <p:nvPr/>
        </p:nvSpPr>
        <p:spPr>
          <a:xfrm>
            <a:off x="4191821" y="2735834"/>
            <a:ext cx="1441110" cy="384810"/>
          </a:xfrm>
          <a:prstGeom prst="wedgeRectCallout">
            <a:avLst>
              <a:gd name="adj1" fmla="val 66065"/>
              <a:gd name="adj2" fmla="val -7443"/>
            </a:avLst>
          </a:prstGeom>
          <a:solidFill>
            <a:srgbClr val="920A1E"/>
          </a:solidFill>
          <a:ln w="9525" cap="flat" cmpd="sng">
            <a:noFill/>
            <a:prstDash val="solid"/>
            <a:miter/>
            <a:headEnd type="none" w="med" len="med"/>
            <a:tailEnd type="none" w="med" len="med"/>
          </a:ln>
        </p:spPr>
        <p:txBody>
          <a:bodyPr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</a:rPr>
              <a:t>阿芙乐尔号</a:t>
            </a:r>
            <a:endParaRPr kumimoji="0" lang="zh-CN" altLang="en-US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Rectangle 38" descr="e7d195523061f1c0c2b73831c94a3edc981f60e396d3e182073EE1468018468A7F192AE5E5CD515B6C3125F8AF6E4EE646174E8CF0B46FD19828DCE8CDA3B3A044A74F0E769C5FA8CB87AB6FC303C8BA3785FAC64AF5424785C80615233B8BFBBF93FB15EF9F2842CC31512510A59567CDFC09C4B330B78657F3B5013869B76B2251005608998399849F59FA1FABB539"/>
          <p:cNvSpPr/>
          <p:nvPr/>
        </p:nvSpPr>
        <p:spPr>
          <a:xfrm>
            <a:off x="289228" y="3884551"/>
            <a:ext cx="1382951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14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3375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Calibri" panose="020F0502020204030204"/>
                <a:sym typeface="inpin heiti" panose="00000500000000000000" pitchFamily="2" charset="-122"/>
              </a:rPr>
              <a:t>事件进程</a:t>
            </a:r>
            <a:endParaRPr kumimoji="0" lang="zh-CN" altLang="en-US" sz="3375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Calibri" panose="020F0502020204030204"/>
              <a:sym typeface="inpin heiti" panose="00000500000000000000" pitchFamily="2" charset="-122"/>
            </a:endParaRPr>
          </a:p>
        </p:txBody>
      </p:sp>
      <p:cxnSp>
        <p:nvCxnSpPr>
          <p:cNvPr id="14" name="直接箭头连接符 13"/>
          <p:cNvCxnSpPr/>
          <p:nvPr/>
        </p:nvCxnSpPr>
        <p:spPr>
          <a:xfrm flipV="1">
            <a:off x="1595057" y="210389"/>
            <a:ext cx="0" cy="4924543"/>
          </a:xfrm>
          <a:prstGeom prst="straightConnector1">
            <a:avLst/>
          </a:prstGeom>
          <a:ln w="98425">
            <a:solidFill>
              <a:srgbClr val="FFC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530524" y="1452112"/>
            <a:ext cx="3527425" cy="1014730"/>
            <a:chOff x="2036029" y="2413337"/>
            <a:chExt cx="4703233" cy="1352973"/>
          </a:xfrm>
        </p:grpSpPr>
        <p:sp>
          <p:nvSpPr>
            <p:cNvPr id="32" name="文本框 31"/>
            <p:cNvSpPr txBox="1"/>
            <p:nvPr/>
          </p:nvSpPr>
          <p:spPr>
            <a:xfrm>
              <a:off x="2137629" y="2413337"/>
              <a:ext cx="4601633" cy="1352973"/>
            </a:xfrm>
            <a:prstGeom prst="rect">
              <a:avLst/>
            </a:prstGeom>
            <a:solidFill>
              <a:srgbClr val="920A1E"/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R="0" lvl="0" indent="0" algn="ctr" defTabSz="914400" rtl="0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1200" cap="none" spc="-150" normalizeH="0" baseline="0" noProof="1">
                  <a:ln>
                    <a:noFill/>
                  </a:ln>
                  <a:solidFill>
                    <a:srgbClr val="F3D8AE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1917</a:t>
              </a:r>
              <a:r>
                <a:rPr kumimoji="0" lang="zh-CN" altLang="en-US" sz="2400" i="0" u="none" strike="noStrike" kern="1200" cap="none" spc="-150" normalizeH="0" baseline="0" noProof="1">
                  <a:ln>
                    <a:noFill/>
                  </a:ln>
                  <a:solidFill>
                    <a:srgbClr val="F3D8AE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年</a:t>
              </a:r>
              <a:r>
                <a:rPr kumimoji="0" lang="en-US" altLang="zh-CN" sz="2400" i="0" u="none" strike="noStrike" kern="1200" cap="none" spc="-150" normalizeH="0" baseline="0" noProof="1">
                  <a:ln>
                    <a:noFill/>
                  </a:ln>
                  <a:solidFill>
                    <a:srgbClr val="F3D8AE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11</a:t>
              </a:r>
              <a:r>
                <a:rPr kumimoji="0" lang="zh-CN" altLang="en-US" sz="2400" i="0" u="none" strike="noStrike" kern="1200" cap="none" spc="-150" normalizeH="0" baseline="0" noProof="1">
                  <a:ln>
                    <a:noFill/>
                  </a:ln>
                  <a:solidFill>
                    <a:srgbClr val="F3D8AE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月</a:t>
              </a:r>
              <a:r>
                <a:rPr kumimoji="0" lang="en-US" altLang="zh-CN" sz="2400" i="0" u="none" strike="noStrike" kern="1200" cap="none" spc="-150" normalizeH="0" baseline="0" noProof="1">
                  <a:ln>
                    <a:noFill/>
                  </a:ln>
                  <a:solidFill>
                    <a:srgbClr val="F3D8AE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6</a:t>
              </a:r>
              <a:r>
                <a:rPr kumimoji="0" lang="zh-CN" altLang="en-US" sz="2400" i="0" u="none" strike="noStrike" kern="1200" cap="none" spc="-150" normalizeH="0" baseline="0" noProof="1">
                  <a:ln>
                    <a:noFill/>
                  </a:ln>
                  <a:solidFill>
                    <a:srgbClr val="F3D8AE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日晚，</a:t>
              </a:r>
              <a:endParaRPr kumimoji="0" lang="en-US" altLang="zh-CN" sz="2400" i="0" u="none" strike="noStrike" kern="1200" cap="none" spc="-150" normalizeH="0" baseline="0" noProof="1">
                <a:ln>
                  <a:noFill/>
                </a:ln>
                <a:solidFill>
                  <a:srgbClr val="F3D8A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  <a:p>
              <a:pPr marR="0" lvl="0" indent="0" algn="ctr" defTabSz="914400" rtl="0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2400" i="0" u="none" strike="noStrike" kern="1200" cap="none" spc="-150" normalizeH="0" baseline="0" noProof="1">
                  <a:ln>
                    <a:noFill/>
                  </a:ln>
                  <a:solidFill>
                    <a:srgbClr val="F3D8AE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彼得格勒武装起义。</a:t>
              </a:r>
              <a:endParaRPr kumimoji="0" lang="zh-CN" altLang="en-US" sz="2400" i="0" u="none" strike="noStrike" kern="1200" cap="none" spc="-150" normalizeH="0" baseline="0" noProof="1">
                <a:ln>
                  <a:noFill/>
                </a:ln>
                <a:solidFill>
                  <a:srgbClr val="F3D8AE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2036029" y="2840205"/>
              <a:ext cx="172085" cy="1619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glow rad="127000">
                <a:schemeClr val="bg1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0" algn="ctr">
                <a:lnSpc>
                  <a:spcPct val="125000"/>
                </a:lnSpc>
              </a:pPr>
              <a:endParaRPr lang="zh-CN" altLang="en-US" sz="1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530524" y="676692"/>
            <a:ext cx="3984625" cy="553085"/>
            <a:chOff x="2036029" y="2413337"/>
            <a:chExt cx="5312833" cy="737447"/>
          </a:xfrm>
        </p:grpSpPr>
        <p:sp>
          <p:nvSpPr>
            <p:cNvPr id="42" name="文本框 41"/>
            <p:cNvSpPr txBox="1"/>
            <p:nvPr/>
          </p:nvSpPr>
          <p:spPr>
            <a:xfrm>
              <a:off x="2137629" y="2413337"/>
              <a:ext cx="5211233" cy="737447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  <p:txBody>
            <a:bodyPr wrap="square">
              <a:spAutoFit/>
            </a:bodyPr>
            <a:lstStyle/>
            <a:p>
              <a:pPr marR="0" lvl="0" indent="0" algn="l" defTabSz="914400" rtl="0" fontAlgn="base">
                <a:lnSpc>
                  <a:spcPct val="125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400" i="0" u="none" strike="noStrike" kern="1200" cap="none" spc="-15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1917</a:t>
              </a:r>
              <a:r>
                <a:rPr kumimoji="0" lang="zh-CN" altLang="en-US" sz="2400" i="0" u="none" strike="noStrike" kern="1200" cap="none" spc="-15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年</a:t>
              </a:r>
              <a:r>
                <a:rPr kumimoji="0" lang="en-US" altLang="zh-CN" sz="2400" i="0" u="none" strike="noStrike" kern="1200" cap="none" spc="-15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11</a:t>
              </a:r>
              <a:r>
                <a:rPr kumimoji="0" lang="zh-CN" altLang="en-US" sz="2400" i="0" u="none" strike="noStrike" kern="1200" cap="none" spc="-15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月</a:t>
              </a:r>
              <a:r>
                <a:rPr kumimoji="0" lang="en-US" altLang="zh-CN" sz="2400" i="0" u="none" strike="noStrike" kern="1200" cap="none" spc="-15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7</a:t>
              </a:r>
              <a:r>
                <a:rPr kumimoji="0" lang="zh-CN" altLang="en-US" sz="2400" i="0" u="none" strike="noStrike" kern="1200" cap="none" spc="-150" normalizeH="0" baseline="0" noProof="1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日晚，攻占冬宫。</a:t>
              </a:r>
              <a:endParaRPr kumimoji="0" lang="zh-CN" altLang="en-US" sz="2400" i="0" u="none" strike="noStrike" kern="1200" cap="none" spc="-150" normalizeH="0" baseline="0" noProof="1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43" name="椭圆 42"/>
            <p:cNvSpPr/>
            <p:nvPr/>
          </p:nvSpPr>
          <p:spPr>
            <a:xfrm>
              <a:off x="2036029" y="2840205"/>
              <a:ext cx="172085" cy="161925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  <a:effectLst>
              <a:glow rad="127000">
                <a:schemeClr val="bg1"/>
              </a:glo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indent="0" algn="ctr">
                <a:lnSpc>
                  <a:spcPct val="125000"/>
                </a:lnSpc>
              </a:pPr>
              <a:endParaRPr lang="zh-CN" altLang="en-US" sz="1400"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" name="爆炸形 1 4"/>
          <p:cNvSpPr/>
          <p:nvPr/>
        </p:nvSpPr>
        <p:spPr>
          <a:xfrm>
            <a:off x="496754" y="1438649"/>
            <a:ext cx="819807" cy="783307"/>
          </a:xfrm>
          <a:prstGeom prst="irregularSeal1">
            <a:avLst/>
          </a:prstGeom>
          <a:solidFill>
            <a:srgbClr val="C00000"/>
          </a:solidFill>
          <a:ln>
            <a:noFill/>
          </a:ln>
          <a:effectLst>
            <a:glow rad="127000">
              <a:schemeClr val="bg1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45" name="内容占位符 4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39218" l="1382" r="47111">
                        <a14:foregroundMark x1="19598" y1="8715" x2="19598" y2="8715"/>
                        <a14:foregroundMark x1="22111" y1="26257" x2="22111" y2="26257"/>
                        <a14:foregroundMark x1="19095" y1="24134" x2="19095" y2="24134"/>
                        <a14:foregroundMark x1="18028" y1="27933" x2="18028" y2="27933"/>
                        <a14:foregroundMark x1="14887" y1="29162" x2="14887" y2="29162"/>
                        <a14:foregroundMark x1="12060" y1="29832" x2="12060" y2="29832"/>
                        <a14:foregroundMark x1="9611" y1="30391" x2="9611" y2="30391"/>
                        <a14:foregroundMark x1="5653" y1="30056" x2="5653" y2="30056"/>
                        <a14:foregroundMark x1="3455" y1="29832" x2="3455" y2="29832"/>
                        <a14:foregroundMark x1="37500" y1="8268" x2="37500" y2="8268"/>
                        <a14:foregroundMark x1="28392" y1="6927" x2="28392" y2="6927"/>
                        <a14:foregroundMark x1="27450" y1="9721" x2="27450" y2="9721"/>
                        <a14:foregroundMark x1="20352" y1="5587" x2="20352" y2="5587"/>
                        <a14:foregroundMark x1="13568" y1="10950" x2="13568" y2="109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648" t="21856" r="52750" b="60900"/>
          <a:stretch>
            <a:fillRect/>
          </a:stretch>
        </p:blipFill>
        <p:spPr>
          <a:xfrm rot="3300000">
            <a:off x="6158749" y="840466"/>
            <a:ext cx="2255520" cy="96774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99" advClick="0" advTm="0"/>
    </mc:Choice>
    <mc:Fallback>
      <p:transition spd="slow"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 bldLvl="0" animBg="1"/>
      <p:bldP spid="27" grpId="1" animBg="1"/>
      <p:bldP spid="30" grpId="0" bldLvl="0" animBg="1"/>
      <p:bldP spid="30" grpId="1" animBg="1"/>
      <p:bldP spid="31" grpId="0" bldLvl="0" animBg="1"/>
      <p:bldP spid="31" grpId="1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KSO_WM_BEAUTIFY_FLAG" val="#wm#"/>
  <p:tag name="KSO_WM_TEMPLATE_CATEGORY" val="custom"/>
  <p:tag name="KSO_WM_TEMPLATE_INDEX" val="20205081"/>
</p:tagLst>
</file>

<file path=ppt/tags/tag10.xml><?xml version="1.0" encoding="utf-8"?>
<p:tagLst xmlns:p="http://schemas.openxmlformats.org/presentationml/2006/main">
  <p:tag name="AS_UNIQUEID" val="13691"/>
</p:tagLst>
</file>

<file path=ppt/tags/tag11.xml><?xml version="1.0" encoding="utf-8"?>
<p:tagLst xmlns:p="http://schemas.openxmlformats.org/presentationml/2006/main">
  <p:tag name="AS_UNIQUEID" val="13692"/>
</p:tagLst>
</file>

<file path=ppt/tags/tag12.xml><?xml version="1.0" encoding="utf-8"?>
<p:tagLst xmlns:p="http://schemas.openxmlformats.org/presentationml/2006/main">
  <p:tag name="AS_UNIQUEID" val="13693"/>
</p:tagLst>
</file>

<file path=ppt/tags/tag13.xml><?xml version="1.0" encoding="utf-8"?>
<p:tagLst xmlns:p="http://schemas.openxmlformats.org/presentationml/2006/main">
  <p:tag name="AS_UNIQUEID" val="13694"/>
</p:tagLst>
</file>

<file path=ppt/tags/tag14.xml><?xml version="1.0" encoding="utf-8"?>
<p:tagLst xmlns:p="http://schemas.openxmlformats.org/presentationml/2006/main">
  <p:tag name="AS_UNIQUEID" val="13695"/>
</p:tagLst>
</file>

<file path=ppt/tags/tag15.xml><?xml version="1.0" encoding="utf-8"?>
<p:tagLst xmlns:p="http://schemas.openxmlformats.org/presentationml/2006/main">
  <p:tag name="AS_UNIQUEID" val="13696"/>
</p:tagLst>
</file>

<file path=ppt/tags/tag16.xml><?xml version="1.0" encoding="utf-8"?>
<p:tagLst xmlns:p="http://schemas.openxmlformats.org/presentationml/2006/main">
  <p:tag name="AS_UNIQUEID" val="13697"/>
</p:tagLst>
</file>

<file path=ppt/tags/tag17.xml><?xml version="1.0" encoding="utf-8"?>
<p:tagLst xmlns:p="http://schemas.openxmlformats.org/presentationml/2006/main">
  <p:tag name="AS_UNIQUEID" val="13698"/>
</p:tagLst>
</file>

<file path=ppt/tags/tag18.xml><?xml version="1.0" encoding="utf-8"?>
<p:tagLst xmlns:p="http://schemas.openxmlformats.org/presentationml/2006/main">
  <p:tag name="AS_UNIQUEID" val="13699"/>
</p:tagLst>
</file>

<file path=ppt/tags/tag19.xml><?xml version="1.0" encoding="utf-8"?>
<p:tagLst xmlns:p="http://schemas.openxmlformats.org/presentationml/2006/main">
  <p:tag name="AS_UNIQUEID" val="13700"/>
</p:tagLst>
</file>

<file path=ppt/tags/tag2.xml><?xml version="1.0" encoding="utf-8"?>
<p:tagLst xmlns:p="http://schemas.openxmlformats.org/presentationml/2006/main">
  <p:tag name="KSO_WM_UNIT_PLACING_PICTURE_USER_VIEWPORT" val="{&quot;height&quot;:5655,&quot;width&quot;:4020}"/>
</p:tagLst>
</file>

<file path=ppt/tags/tag20.xml><?xml version="1.0" encoding="utf-8"?>
<p:tagLst xmlns:p="http://schemas.openxmlformats.org/presentationml/2006/main">
  <p:tag name="AS_UNIQUEID" val="13701"/>
</p:tagLst>
</file>

<file path=ppt/tags/tag21.xml><?xml version="1.0" encoding="utf-8"?>
<p:tagLst xmlns:p="http://schemas.openxmlformats.org/presentationml/2006/main">
  <p:tag name="AS_UNIQUEID" val="13702"/>
</p:tagLst>
</file>

<file path=ppt/tags/tag22.xml><?xml version="1.0" encoding="utf-8"?>
<p:tagLst xmlns:p="http://schemas.openxmlformats.org/presentationml/2006/main">
  <p:tag name="AS_UNIQUEID" val="156"/>
</p:tagLst>
</file>

<file path=ppt/tags/tag23.xml><?xml version="1.0" encoding="utf-8"?>
<p:tagLst xmlns:p="http://schemas.openxmlformats.org/presentationml/2006/main">
  <p:tag name="KSO_WM_BEAUTIFY_FLAG" val="#wm#"/>
  <p:tag name="KSO_WM_DIAGRAM_GROUP_CODE" val="q1-1"/>
  <p:tag name="KSO_WM_SLIDE_ID" val="custom20187315_13"/>
  <p:tag name="KSO_WM_SLIDE_INDEX" val="13"/>
  <p:tag name="KSO_WM_SLIDE_ITEM_CNT" val="2"/>
  <p:tag name="KSO_WM_SLIDE_LAYOUT" val="a_q"/>
  <p:tag name="KSO_WM_SLIDE_LAYOUT_CNT" val="1_1"/>
  <p:tag name="KSO_WM_SLIDE_POSITION" val="62*200"/>
  <p:tag name="KSO_WM_SLIDE_SIZE" val="835*207"/>
  <p:tag name="KSO_WM_SLIDE_SUBTYPE" val="diag"/>
  <p:tag name="KSO_WM_SLIDE_TYPE" val="text"/>
  <p:tag name="KSO_WM_TAG_VERSION" val="1.0"/>
  <p:tag name="KSO_WM_TEMPLATE_CATEGORY" val="custom"/>
  <p:tag name="KSO_WM_TEMPLATE_INDEX" val="20187315"/>
</p:tagLst>
</file>

<file path=ppt/tags/tag24.xml><?xml version="1.0" encoding="utf-8"?>
<p:tagLst xmlns:p="http://schemas.openxmlformats.org/presentationml/2006/main">
  <p:tag name="AS_UNIQUEID" val="13684"/>
</p:tagLst>
</file>

<file path=ppt/tags/tag25.xml><?xml version="1.0" encoding="utf-8"?>
<p:tagLst xmlns:p="http://schemas.openxmlformats.org/presentationml/2006/main">
  <p:tag name="AS_UNIQUEID" val="13685"/>
</p:tagLst>
</file>

<file path=ppt/tags/tag26.xml><?xml version="1.0" encoding="utf-8"?>
<p:tagLst xmlns:p="http://schemas.openxmlformats.org/presentationml/2006/main">
  <p:tag name="AS_UNIQUEID" val="13686"/>
</p:tagLst>
</file>

<file path=ppt/tags/tag27.xml><?xml version="1.0" encoding="utf-8"?>
<p:tagLst xmlns:p="http://schemas.openxmlformats.org/presentationml/2006/main">
  <p:tag name="KSO_WPP_MARK_KEY" val="f738d8bb-5fc6-4d08-bf54-5b93fd23e4f8"/>
  <p:tag name="COMMONDATA" val="eyJoZGlkIjoiMzY1NmQxYWYwZTUzODRlNWZhOGEyOGQyMjNkYmY4ZDUifQ=="/>
  <p:tag name="commondata" val="eyJoZGlkIjoiMDc0YmVkNzIyYTUyMGViMjlkZjRjOWNkOGFjNWZiMmUifQ=="/>
</p:tagLst>
</file>

<file path=ppt/tags/tag3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5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6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7.xml><?xml version="1.0" encoding="utf-8"?>
<p:tagLst xmlns:p="http://schemas.openxmlformats.org/presentationml/2006/main">
  <p:tag name="AS_UNIQUEID" val="13688"/>
</p:tagLst>
</file>

<file path=ppt/tags/tag8.xml><?xml version="1.0" encoding="utf-8"?>
<p:tagLst xmlns:p="http://schemas.openxmlformats.org/presentationml/2006/main">
  <p:tag name="AS_UNIQUEID" val="13689"/>
</p:tagLst>
</file>

<file path=ppt/tags/tag9.xml><?xml version="1.0" encoding="utf-8"?>
<p:tagLst xmlns:p="http://schemas.openxmlformats.org/presentationml/2006/main">
  <p:tag name="AS_UNIQUEID" val="13690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jpfvkprb">
      <a:majorFont>
        <a:latin typeface="微软雅黑"/>
        <a:ea typeface="华文中宋"/>
        <a:cs typeface=""/>
      </a:majorFont>
      <a:minorFont>
        <a:latin typeface="微软雅黑"/>
        <a:ea typeface="华文中宋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3412</Words>
  <Application>WPS 演示</Application>
  <PresentationFormat>全屏显示(16:9)</PresentationFormat>
  <Paragraphs>319</Paragraphs>
  <Slides>17</Slides>
  <Notes>12</Notes>
  <HiddenSlides>0</HiddenSlides>
  <MMClips>0</MMClips>
  <ScaleCrop>false</ScaleCrop>
  <HeadingPairs>
    <vt:vector size="8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2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48" baseType="lpstr">
      <vt:lpstr>Arial</vt:lpstr>
      <vt:lpstr>宋体</vt:lpstr>
      <vt:lpstr>Wingdings</vt:lpstr>
      <vt:lpstr>黑体</vt:lpstr>
      <vt:lpstr>微软雅黑</vt:lpstr>
      <vt:lpstr>Roboto Light</vt:lpstr>
      <vt:lpstr>Wide Latin</vt:lpstr>
      <vt:lpstr>inpin heiti</vt:lpstr>
      <vt:lpstr>Lato</vt:lpstr>
      <vt:lpstr>Roboto Medium</vt:lpstr>
      <vt:lpstr>Calibri</vt:lpstr>
      <vt:lpstr>华文楷体</vt:lpstr>
      <vt:lpstr>Franklin Gothic Book</vt:lpstr>
      <vt:lpstr>方正粗金陵简体</vt:lpstr>
      <vt:lpstr>方正颜宋简体</vt:lpstr>
      <vt:lpstr>方正清刻本悦宋简体</vt:lpstr>
      <vt:lpstr>方正宋刻本秀楷简体</vt:lpstr>
      <vt:lpstr>等线</vt:lpstr>
      <vt:lpstr>Impact</vt:lpstr>
      <vt:lpstr>方正粗黑宋简体</vt:lpstr>
      <vt:lpstr>楷体</vt:lpstr>
      <vt:lpstr>华文中宋</vt:lpstr>
      <vt:lpstr>字魂152号-机甲超级黑</vt:lpstr>
      <vt:lpstr>方正北魏楷书_GBK</vt:lpstr>
      <vt:lpstr>字魂95号-手刻宋</vt:lpstr>
      <vt:lpstr>Times New Roman</vt:lpstr>
      <vt:lpstr>Arial Unicode MS</vt:lpstr>
      <vt:lpstr>Calibri</vt:lpstr>
      <vt:lpstr>自定义设计方案</vt:lpstr>
      <vt:lpstr>第一PPT，www.1ppt.com</vt:lpstr>
      <vt:lpstr>PBrush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世界航天日</dc:title>
  <dc:creator>第一PPT</dc:creator>
  <cp:keywords>www.1ppt.com</cp:keywords>
  <dc:description>www.1ppt.com</dc:description>
  <cp:lastModifiedBy>Administrator</cp:lastModifiedBy>
  <cp:revision>173</cp:revision>
  <cp:lastPrinted>2022-03-02T21:49:00Z</cp:lastPrinted>
  <dcterms:created xsi:type="dcterms:W3CDTF">2020-03-07T01:37:00Z</dcterms:created>
  <dcterms:modified xsi:type="dcterms:W3CDTF">2024-07-03T08:41:34Z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87125062909649F882477FAC927F0E26_13</vt:lpwstr>
  </property>
</Properties>
</file>